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85" r:id="rId4"/>
    <p:sldId id="284" r:id="rId5"/>
    <p:sldId id="259" r:id="rId6"/>
    <p:sldId id="260" r:id="rId7"/>
    <p:sldId id="261" r:id="rId8"/>
    <p:sldId id="286" r:id="rId9"/>
    <p:sldId id="287" r:id="rId10"/>
    <p:sldId id="262" r:id="rId11"/>
    <p:sldId id="267" r:id="rId12"/>
    <p:sldId id="272" r:id="rId13"/>
    <p:sldId id="263" r:id="rId14"/>
    <p:sldId id="275" r:id="rId15"/>
    <p:sldId id="266" r:id="rId16"/>
    <p:sldId id="269" r:id="rId17"/>
    <p:sldId id="270" r:id="rId18"/>
    <p:sldId id="276" r:id="rId19"/>
    <p:sldId id="279" r:id="rId20"/>
    <p:sldId id="280" r:id="rId21"/>
    <p:sldId id="282" r:id="rId22"/>
    <p:sldId id="281" r:id="rId23"/>
    <p:sldId id="283" r:id="rId24"/>
    <p:sldId id="278"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F4B38-150D-497D-B316-46086341E7E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4AD1160-ECDB-4340-BAF3-1549DC879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89C03DC-9279-4E25-9FA1-60CB803E2EA3}"/>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084EF827-17D2-4343-B65A-DC75AE373D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820946E-65D4-4BF2-AD48-9164482771F9}"/>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360196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337FCC-1D49-408B-BE78-719338E2CF2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EF0F839-A4E8-4883-964F-4C25753E066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5065B81-F949-46AD-99AF-F7813ED0662A}"/>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D7DFB48B-9B0A-4A3C-8E41-33F77B2F1E9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8D341E-C670-4CC7-9138-90A85C56B987}"/>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393650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5497A4A-38C0-4C96-AA2A-33EBAD3D250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C31476-F450-4AD5-81A0-E725FC40BBC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6D4B1A-1934-4C2D-B432-6EC6826EF686}"/>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489F1E79-003E-4150-A77A-582B9DAC90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0AA9B6-81D4-43D4-9A2D-ED0038C1598C}"/>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28700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EF5CE4-1C8A-400B-ACC0-A0877D5A1B3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149893E-7B85-4785-85EE-E6AA255A265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57BA00-C53A-495E-B817-B966C9D7A588}"/>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ECC154A1-94B7-4D33-B584-F5D8E668A39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766381-E176-4D5F-9E3E-309B90875220}"/>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364088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63A3C2-54CF-48F9-A7DA-89127FA3884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2B6D55-44A1-415A-812A-A0E3D6CE0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9437BDD-21D9-4AD7-B18B-250F24FFF802}"/>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7C80B0D7-46B7-4A23-9277-FB6F273E4F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5165975-900C-491B-AA41-24933D8E62ED}"/>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173387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3BABF3-3C45-4EF2-B7D7-160F0C967F4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047AD82-F603-41A8-940F-F90455A65F7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247F568-B563-4817-8B71-1726A64FEC4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107CFC2-EDD6-4273-BC2B-4E5BBE5C34EA}"/>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6" name="Segnaposto piè di pagina 5">
            <a:extLst>
              <a:ext uri="{FF2B5EF4-FFF2-40B4-BE49-F238E27FC236}">
                <a16:creationId xmlns:a16="http://schemas.microsoft.com/office/drawing/2014/main" id="{5E62218B-A130-49D9-A8B0-FED3341E7E3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C46B8A9-316A-4D88-B37B-B82964D5EDE1}"/>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85472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6094ED-9C0D-430C-A727-DE2143D8EA6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BBAA76F-B93D-4DAF-AE74-0E32F1A23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F6085FB-DE51-40F0-AB6F-AB445435DB5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A2372CF-CDFE-4F77-A51A-79102BE68B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EF993F5-9583-4CD5-9962-FB745EBCA7E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8E66F0B-E196-4BCE-82EC-1F36906531D6}"/>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8" name="Segnaposto piè di pagina 7">
            <a:extLst>
              <a:ext uri="{FF2B5EF4-FFF2-40B4-BE49-F238E27FC236}">
                <a16:creationId xmlns:a16="http://schemas.microsoft.com/office/drawing/2014/main" id="{88379531-3327-4044-88E5-32C1B537B93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C17AC7F-6993-46B3-93B2-0BAFBA5F78F1}"/>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380986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D54490-93B8-4B3B-8340-A2AA0CFBE0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2E01FB7-1C11-41B8-B04C-9BDE95833740}"/>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4" name="Segnaposto piè di pagina 3">
            <a:extLst>
              <a:ext uri="{FF2B5EF4-FFF2-40B4-BE49-F238E27FC236}">
                <a16:creationId xmlns:a16="http://schemas.microsoft.com/office/drawing/2014/main" id="{5D9ED806-85DD-4B31-B059-E0DF0E302C6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F4082B-59B2-431A-8426-CA0FADFA5156}"/>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237286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45F9F2A-BED4-4E93-A9D7-C7D77BA7EC5F}"/>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3" name="Segnaposto piè di pagina 2">
            <a:extLst>
              <a:ext uri="{FF2B5EF4-FFF2-40B4-BE49-F238E27FC236}">
                <a16:creationId xmlns:a16="http://schemas.microsoft.com/office/drawing/2014/main" id="{64A25B9B-3E5F-4C7E-8C31-CDE7845A1FE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28E1B67-993F-4BA2-8A14-21B3AFA44CAD}"/>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201731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F874C6-FED0-4516-8303-47B03AA0409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60A9B1-9034-43A0-BB98-42060FEC8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F7182E8-3B60-4F2F-AB8B-A1848D602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5231F8-9558-42B1-855A-35751CD0DCAA}"/>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6" name="Segnaposto piè di pagina 5">
            <a:extLst>
              <a:ext uri="{FF2B5EF4-FFF2-40B4-BE49-F238E27FC236}">
                <a16:creationId xmlns:a16="http://schemas.microsoft.com/office/drawing/2014/main" id="{87CE7554-434B-471A-AE8E-B230A77ECBA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C86DEF6-AEBF-4546-B36B-4710E7BD2EFE}"/>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211512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043CAD-6AEE-440A-9833-9325219B018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6EC385B-F553-450C-9939-0913416ACC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9CF4BD0-B984-402A-BA99-7E836511A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3C8AE26-1ECC-43F9-ACC1-F1639E64C35A}"/>
              </a:ext>
            </a:extLst>
          </p:cNvPr>
          <p:cNvSpPr>
            <a:spLocks noGrp="1"/>
          </p:cNvSpPr>
          <p:nvPr>
            <p:ph type="dt" sz="half" idx="10"/>
          </p:nvPr>
        </p:nvSpPr>
        <p:spPr/>
        <p:txBody>
          <a:bodyPr/>
          <a:lstStyle/>
          <a:p>
            <a:fld id="{34F4ADA8-A26E-4D9F-B010-80F1AE0D8BD8}" type="datetimeFigureOut">
              <a:rPr lang="it-IT" smtClean="0"/>
              <a:pPr/>
              <a:t>29/11/2019</a:t>
            </a:fld>
            <a:endParaRPr lang="it-IT"/>
          </a:p>
        </p:txBody>
      </p:sp>
      <p:sp>
        <p:nvSpPr>
          <p:cNvPr id="6" name="Segnaposto piè di pagina 5">
            <a:extLst>
              <a:ext uri="{FF2B5EF4-FFF2-40B4-BE49-F238E27FC236}">
                <a16:creationId xmlns:a16="http://schemas.microsoft.com/office/drawing/2014/main" id="{90AE468C-FFB3-4E2E-A64C-431DC0EB60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E24DE0-44AB-48B3-8E1E-893ACC088137}"/>
              </a:ext>
            </a:extLst>
          </p:cNvPr>
          <p:cNvSpPr>
            <a:spLocks noGrp="1"/>
          </p:cNvSpPr>
          <p:nvPr>
            <p:ph type="sldNum" sz="quarter" idx="12"/>
          </p:nvPr>
        </p:nvSpPr>
        <p:spPr/>
        <p:txBody>
          <a:bodyPr/>
          <a:lstStyle/>
          <a:p>
            <a:fld id="{EF5E89D9-CB59-450F-9E26-66B63BFD45F0}" type="slidenum">
              <a:rPr lang="it-IT" smtClean="0"/>
              <a:pPr/>
              <a:t>‹N›</a:t>
            </a:fld>
            <a:endParaRPr lang="it-IT"/>
          </a:p>
        </p:txBody>
      </p:sp>
    </p:spTree>
    <p:extLst>
      <p:ext uri="{BB962C8B-B14F-4D97-AF65-F5344CB8AC3E}">
        <p14:creationId xmlns:p14="http://schemas.microsoft.com/office/powerpoint/2010/main" val="5781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0E6FD5D-EFC7-49FA-9458-080E8F92AA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E4D318-4502-4AA3-BEAA-AD0CCA8FC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7E0EAD-42AD-49AA-BE4E-0AFE9E52B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4ADA8-A26E-4D9F-B010-80F1AE0D8BD8}" type="datetimeFigureOut">
              <a:rPr lang="it-IT" smtClean="0"/>
              <a:pPr/>
              <a:t>29/11/2019</a:t>
            </a:fld>
            <a:endParaRPr lang="it-IT"/>
          </a:p>
        </p:txBody>
      </p:sp>
      <p:sp>
        <p:nvSpPr>
          <p:cNvPr id="5" name="Segnaposto piè di pagina 4">
            <a:extLst>
              <a:ext uri="{FF2B5EF4-FFF2-40B4-BE49-F238E27FC236}">
                <a16:creationId xmlns:a16="http://schemas.microsoft.com/office/drawing/2014/main" id="{4EE83B8E-EFFD-40FA-910F-C47841FC2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6089334-8EC7-403E-8EF5-009F8D84E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E89D9-CB59-450F-9E26-66B63BFD45F0}" type="slidenum">
              <a:rPr lang="it-IT" smtClean="0"/>
              <a:pPr/>
              <a:t>‹N›</a:t>
            </a:fld>
            <a:endParaRPr lang="it-IT"/>
          </a:p>
        </p:txBody>
      </p:sp>
    </p:spTree>
    <p:extLst>
      <p:ext uri="{BB962C8B-B14F-4D97-AF65-F5344CB8AC3E}">
        <p14:creationId xmlns:p14="http://schemas.microsoft.com/office/powerpoint/2010/main" val="1643652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655320" y="365125"/>
            <a:ext cx="5120114" cy="1280792"/>
          </a:xfrm>
        </p:spPr>
        <p:txBody>
          <a:bodyPr>
            <a:normAutofit fontScale="90000"/>
          </a:bodyPr>
          <a:lstStyle/>
          <a:p>
            <a:br>
              <a:rPr lang="it-IT" dirty="0"/>
            </a:br>
            <a:endParaRPr lang="it-IT" dirty="0"/>
          </a:p>
        </p:txBody>
      </p:sp>
      <p:cxnSp>
        <p:nvCxnSpPr>
          <p:cNvPr id="19" name="Straight Arrow Connector 1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82881" y="1"/>
            <a:ext cx="6492238" cy="6654798"/>
          </a:xfrm>
        </p:spPr>
        <p:txBody>
          <a:bodyPr>
            <a:noAutofit/>
          </a:bodyPr>
          <a:lstStyle/>
          <a:p>
            <a:pPr fontAlgn="base">
              <a:buNone/>
            </a:pPr>
            <a:r>
              <a:rPr lang="it-IT" sz="2000" dirty="0"/>
              <a:t>	</a:t>
            </a:r>
            <a:r>
              <a:rPr lang="it-IT" sz="3200" b="1" dirty="0"/>
              <a:t>Proteo fare sapere promuove  un Corso di preparazione al Concorso Ordinario (tutti gli ordini e gradi di scuola) in cui bando è di prossima emanazione</a:t>
            </a:r>
          </a:p>
          <a:p>
            <a:pPr fontAlgn="base">
              <a:buNone/>
            </a:pPr>
            <a:r>
              <a:rPr lang="it-IT" sz="3200" dirty="0"/>
              <a:t>	</a:t>
            </a:r>
          </a:p>
          <a:p>
            <a:pPr fontAlgn="base">
              <a:buNone/>
            </a:pPr>
            <a:r>
              <a:rPr lang="it-IT" dirty="0"/>
              <a:t>	Il Corso  può interessare  anche coloro che vogliono approfondire gli argomenti del bando relativo all’imminente </a:t>
            </a:r>
            <a:r>
              <a:rPr lang="it-IT" sz="3200" b="1" dirty="0"/>
              <a:t>Concorso Straordinario </a:t>
            </a:r>
            <a:r>
              <a:rPr lang="it-IT" dirty="0"/>
              <a:t>per la Scuola Secondaria di Primo e Secondo Grado previsto dal D.L. 29 Ottobre 2019 n. 126 (G.U. n. 255 del 30.10.2019</a:t>
            </a:r>
            <a:r>
              <a:rPr lang="it-IT" sz="2000" dirty="0"/>
              <a:t>).</a:t>
            </a:r>
            <a:endParaRPr lang="en-US" sz="2000" dirty="0"/>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extLst>
              <a:ext uri="{28A0092B-C50C-407E-A947-70E740481C1C}">
                <a14:useLocalDpi xmlns:a14="http://schemas.microsoft.com/office/drawing/2010/main" val="0"/>
              </a:ext>
            </a:extLst>
          </a:blip>
          <a:srcRect t="1147" r="1" b="1"/>
          <a:stretch/>
        </p:blipFill>
        <p:spPr>
          <a:xfrm>
            <a:off x="6675119" y="10"/>
            <a:ext cx="551687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55286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589280" y="223520"/>
            <a:ext cx="8021320" cy="1859280"/>
          </a:xfrm>
        </p:spPr>
        <p:txBody>
          <a:bodyPr>
            <a:noAutofit/>
          </a:bodyPr>
          <a:lstStyle/>
          <a:p>
            <a:pPr algn="ctr"/>
            <a:r>
              <a:rPr lang="it-IT" sz="4000" b="1" dirty="0"/>
              <a:t>Concorso docenti </a:t>
            </a:r>
            <a:br>
              <a:rPr lang="it-IT" sz="4000" b="1" dirty="0"/>
            </a:br>
            <a:r>
              <a:rPr lang="it-IT" sz="4000" b="1" dirty="0"/>
              <a:t>ordinario</a:t>
            </a:r>
            <a:br>
              <a:rPr lang="it-IT" sz="4000" b="1" dirty="0"/>
            </a:br>
            <a:r>
              <a:rPr lang="it-IT" sz="4000" b="1" dirty="0"/>
              <a:t>prove posti comuni</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52400" y="1747518"/>
            <a:ext cx="8763000" cy="5029201"/>
          </a:xfrm>
        </p:spPr>
        <p:txBody>
          <a:bodyPr anchor="ctr">
            <a:normAutofit/>
          </a:bodyPr>
          <a:lstStyle/>
          <a:p>
            <a:pPr marL="0" indent="0" algn="ctr">
              <a:buNone/>
            </a:pPr>
            <a:r>
              <a:rPr lang="it-IT" sz="2400" b="1" u="sng" dirty="0"/>
              <a:t>due prove scritte</a:t>
            </a:r>
          </a:p>
          <a:p>
            <a:r>
              <a:rPr lang="it-IT" sz="2400" dirty="0"/>
              <a:t>La </a:t>
            </a:r>
            <a:r>
              <a:rPr lang="it-IT" sz="2400" b="1" dirty="0"/>
              <a:t>prima prova scritta </a:t>
            </a:r>
            <a:r>
              <a:rPr lang="it-IT" sz="2400" dirty="0"/>
              <a:t>ha l’obiettivo di valutare il grado di conoscenze e competenze del candidato sulle discipline afferenti alla classe di concorso.</a:t>
            </a:r>
          </a:p>
          <a:p>
            <a:r>
              <a:rPr lang="it-IT" sz="2400" dirty="0"/>
              <a:t>Nel caso di classi di concorso riguardanti le lingue e culture straniere, la prova deve essere prodotta nella lingua prescelta.</a:t>
            </a:r>
          </a:p>
          <a:p>
            <a:pPr fontAlgn="base"/>
            <a:r>
              <a:rPr lang="it-IT" sz="2400" dirty="0"/>
              <a:t>La prova è superata dai candidati che conseguono il punteggio minimo di  </a:t>
            </a:r>
            <a:r>
              <a:rPr lang="it-IT" sz="2400" b="1" dirty="0"/>
              <a:t>punteggio minimo di sette decimi o equivalente</a:t>
            </a:r>
            <a:r>
              <a:rPr lang="it-IT" sz="2400" dirty="0"/>
              <a:t>.</a:t>
            </a:r>
          </a:p>
          <a:p>
            <a:r>
              <a:rPr lang="it-IT" sz="2400" dirty="0"/>
              <a:t>Il superamento della prova è condizione necessaria perché sia valutata la prova successiva.</a:t>
            </a:r>
            <a:endParaRPr lang="en-US" sz="2400" dirty="0"/>
          </a:p>
          <a:p>
            <a:endParaRPr lang="it-IT" sz="1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34790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r>
              <a:rPr lang="it-IT" b="1" dirty="0"/>
              <a:t>Concorso docenti </a:t>
            </a:r>
            <a:br>
              <a:rPr lang="it-IT" b="1" dirty="0"/>
            </a:br>
            <a:r>
              <a:rPr lang="it-IT" b="1" dirty="0"/>
              <a:t>ordinario</a:t>
            </a:r>
            <a:br>
              <a:rPr lang="it-IT" b="1" dirty="0"/>
            </a:br>
            <a:r>
              <a:rPr lang="it-IT" b="1" dirty="0"/>
              <a:t>prove posti comuni</a:t>
            </a:r>
            <a:endParaRPr lang="it-IT" dirty="0"/>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442762" y="2278173"/>
            <a:ext cx="8304997" cy="3706067"/>
          </a:xfrm>
        </p:spPr>
        <p:txBody>
          <a:bodyPr anchor="ctr">
            <a:noAutofit/>
          </a:bodyPr>
          <a:lstStyle/>
          <a:p>
            <a:pPr marL="0" indent="0" algn="ctr">
              <a:buNone/>
            </a:pPr>
            <a:r>
              <a:rPr lang="it-IT" sz="2400" b="1" u="sng" dirty="0"/>
              <a:t>due prove scritte </a:t>
            </a:r>
          </a:p>
          <a:p>
            <a:r>
              <a:rPr lang="it-IT" sz="2400" b="1" dirty="0"/>
              <a:t>La seconda prova scritta </a:t>
            </a:r>
            <a:r>
              <a:rPr lang="it-IT" sz="2400" dirty="0"/>
              <a:t>per i candidati a posti comuni ha l’obiettivo di valutare il grado delle conoscenze e competenze del candidato sulle discipline </a:t>
            </a:r>
            <a:r>
              <a:rPr lang="it-IT" sz="2400" dirty="0" err="1"/>
              <a:t>antropo</a:t>
            </a:r>
            <a:r>
              <a:rPr lang="it-IT" sz="2400" dirty="0"/>
              <a:t>-psico-pedagogiche e sulle metodologie e tecnologie didattiche.</a:t>
            </a:r>
          </a:p>
          <a:p>
            <a:pPr fontAlgn="base"/>
            <a:r>
              <a:rPr lang="it-IT" sz="2400" dirty="0"/>
              <a:t>La prova è superata dai candidati che conseguono il punteggio minimo di  </a:t>
            </a:r>
            <a:r>
              <a:rPr lang="it-IT" sz="2400" b="1" dirty="0"/>
              <a:t>punteggio minimo di sette decimi o equivalente</a:t>
            </a:r>
            <a:r>
              <a:rPr lang="it-IT" sz="2400" dirty="0"/>
              <a:t>.</a:t>
            </a:r>
          </a:p>
          <a:p>
            <a:r>
              <a:rPr lang="it-IT" sz="2400" dirty="0"/>
              <a:t>Il superamento della prova è condizione necessaria per accedere alla successiva prova orale.</a:t>
            </a:r>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85276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r>
              <a:rPr lang="it-IT" b="1" dirty="0"/>
              <a:t>Concorso docenti </a:t>
            </a:r>
            <a:br>
              <a:rPr lang="it-IT" b="1" dirty="0"/>
            </a:br>
            <a:r>
              <a:rPr lang="it-IT" b="1" dirty="0"/>
              <a:t>ordinario</a:t>
            </a:r>
            <a:br>
              <a:rPr lang="it-IT" b="1" dirty="0"/>
            </a:br>
            <a:r>
              <a:rPr lang="it-IT" b="1" dirty="0"/>
              <a:t>prove posti comuni</a:t>
            </a:r>
            <a:endParaRPr lang="it-IT" dirty="0"/>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91440" y="2278173"/>
            <a:ext cx="8823959" cy="4163267"/>
          </a:xfrm>
        </p:spPr>
        <p:txBody>
          <a:bodyPr anchor="ctr">
            <a:normAutofit fontScale="92500" lnSpcReduction="20000"/>
          </a:bodyPr>
          <a:lstStyle/>
          <a:p>
            <a:pPr marL="0" indent="0" algn="ctr" fontAlgn="base">
              <a:buNone/>
            </a:pPr>
            <a:r>
              <a:rPr lang="it-IT" b="1" dirty="0"/>
              <a:t>Prova orale</a:t>
            </a:r>
            <a:endParaRPr lang="it-IT" dirty="0"/>
          </a:p>
          <a:p>
            <a:pPr fontAlgn="base"/>
            <a:r>
              <a:rPr lang="it-IT" dirty="0"/>
              <a:t>La prova  consiste in un colloquio che ha l’obiettivo di valutare il grado delle conoscenze e competenze del candidato nelle discipline facenti parte della classe di concorso, di verificare la conoscenza di una lingua straniera europea almeno al livello B2 del quadro comune europeo, nonché il possesso di adeguate competenze didattiche nelle tecnologie dell’informazione e della comunicazione.</a:t>
            </a:r>
          </a:p>
          <a:p>
            <a:pPr fontAlgn="base"/>
            <a:r>
              <a:rPr lang="it-IT" dirty="0"/>
              <a:t>La prova orale comprende anche quella pratica, ove gli insegnamenti lo richiedano.</a:t>
            </a:r>
          </a:p>
          <a:p>
            <a:pPr fontAlgn="base"/>
            <a:r>
              <a:rPr lang="it-IT" dirty="0"/>
              <a:t>La  prova è superata dai candidati che conseguono il </a:t>
            </a:r>
            <a:r>
              <a:rPr lang="it-IT" b="1" dirty="0"/>
              <a:t>punteggio minimo di sette decimi o equivalente</a:t>
            </a:r>
            <a:r>
              <a:rPr lang="it-IT" dirty="0"/>
              <a:t>.</a:t>
            </a:r>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296532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r>
              <a:rPr lang="it-IT" b="1" dirty="0"/>
              <a:t>Concorso docenti </a:t>
            </a:r>
            <a:br>
              <a:rPr lang="it-IT" b="1" dirty="0"/>
            </a:br>
            <a:r>
              <a:rPr lang="it-IT" b="1" dirty="0"/>
              <a:t>ordinario</a:t>
            </a:r>
            <a:br>
              <a:rPr lang="it-IT" b="1" dirty="0"/>
            </a:br>
            <a:r>
              <a:rPr lang="it-IT" b="1" dirty="0"/>
              <a:t>prove posti sostegno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136429" y="2278173"/>
            <a:ext cx="7474171" cy="3450613"/>
          </a:xfrm>
        </p:spPr>
        <p:txBody>
          <a:bodyPr anchor="ctr">
            <a:noAutofit/>
          </a:bodyPr>
          <a:lstStyle/>
          <a:p>
            <a:pPr marL="0" indent="0" algn="ctr">
              <a:buNone/>
            </a:pPr>
            <a:r>
              <a:rPr lang="it-IT" sz="2400" b="1" dirty="0"/>
              <a:t>prova scritta</a:t>
            </a:r>
          </a:p>
          <a:p>
            <a:r>
              <a:rPr lang="it-IT" sz="2400" dirty="0"/>
              <a:t>La prova ha l’obiettivo di valutare il grado delle conoscenze e competenze del candidato sulla pedagogia speciale, sulla didattica per l’inclusione scolastica e sulle relative metodologie.</a:t>
            </a:r>
          </a:p>
          <a:p>
            <a:r>
              <a:rPr lang="it-IT" sz="2400" dirty="0"/>
              <a:t>La  prova è superata dai candidati che conseguono il punteggio minimo di </a:t>
            </a:r>
            <a:r>
              <a:rPr lang="it-IT" sz="2400" b="1" dirty="0"/>
              <a:t>sette decimi o equivalente.</a:t>
            </a:r>
          </a:p>
          <a:p>
            <a:r>
              <a:rPr lang="it-IT" sz="2400" dirty="0"/>
              <a:t>Il superamento della prova  è condizione necessaria per accedere alla prova orale.</a:t>
            </a:r>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1106996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325121"/>
            <a:ext cx="7474172" cy="1026160"/>
          </a:xfrm>
        </p:spPr>
        <p:txBody>
          <a:bodyPr>
            <a:noAutofit/>
          </a:bodyPr>
          <a:lstStyle/>
          <a:p>
            <a:pPr algn="ctr"/>
            <a:r>
              <a:rPr lang="it-IT" sz="4000" b="1" dirty="0"/>
              <a:t>Concorso docenti </a:t>
            </a:r>
            <a:br>
              <a:rPr lang="it-IT" sz="4000" b="1" dirty="0"/>
            </a:br>
            <a:r>
              <a:rPr lang="it-IT" sz="4000" b="1" dirty="0"/>
              <a:t>ordinario</a:t>
            </a:r>
            <a:br>
              <a:rPr lang="it-IT" sz="4000" b="1" dirty="0"/>
            </a:br>
            <a:r>
              <a:rPr lang="it-IT" sz="4000" b="1" dirty="0"/>
              <a:t>prove posti sostegno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335281" y="1351281"/>
            <a:ext cx="8580120" cy="5181599"/>
          </a:xfrm>
        </p:spPr>
        <p:txBody>
          <a:bodyPr anchor="ctr">
            <a:normAutofit/>
          </a:bodyPr>
          <a:lstStyle/>
          <a:p>
            <a:pPr marL="0" indent="0" algn="ctr" fontAlgn="base">
              <a:buNone/>
            </a:pPr>
            <a:r>
              <a:rPr lang="it-IT" sz="2300" b="1" dirty="0"/>
              <a:t>La prova orale</a:t>
            </a:r>
          </a:p>
          <a:p>
            <a:pPr fontAlgn="base"/>
            <a:r>
              <a:rPr lang="it-IT" sz="2300" dirty="0"/>
              <a:t>consiste in un colloquio che ha l’obiettivo di valutare il grado delle conoscenze e competenze del candidato nelle discipline facenti parte della classe di concorso, di verificare la conoscenza di una lingua straniera europea almeno al livello B2 del quadro comune europeo, nonché il possesso di adeguate competenze didattiche nelle tecnologie dell’informazione e della comunicazione.</a:t>
            </a:r>
          </a:p>
          <a:p>
            <a:pPr fontAlgn="base"/>
            <a:r>
              <a:rPr lang="it-IT" sz="2300" dirty="0"/>
              <a:t>la prova orale comprende anche quella pratica, ove gli insegnamenti lo richiedano.</a:t>
            </a:r>
          </a:p>
          <a:p>
            <a:pPr fontAlgn="base"/>
            <a:r>
              <a:rPr lang="it-IT" sz="2300" dirty="0"/>
              <a:t>la  prova è superata dai candidati che conseguono il </a:t>
            </a:r>
            <a:r>
              <a:rPr lang="it-IT" sz="2300" b="1" dirty="0"/>
              <a:t>punteggio minimo di sette decimi o equivalente</a:t>
            </a:r>
            <a:r>
              <a:rPr lang="it-IT" sz="2300" dirty="0"/>
              <a:t>.</a:t>
            </a:r>
          </a:p>
          <a:p>
            <a:endParaRPr lang="it-IT"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2746719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b="1" dirty="0"/>
              <a:t>Concorso docenti </a:t>
            </a:r>
            <a:br>
              <a:rPr lang="it-IT" b="1" dirty="0"/>
            </a:br>
            <a:r>
              <a:rPr lang="it-IT" b="1" dirty="0"/>
              <a:t>straordinario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52401" y="2278173"/>
            <a:ext cx="8229600" cy="3450613"/>
          </a:xfrm>
        </p:spPr>
        <p:txBody>
          <a:bodyPr anchor="ctr">
            <a:normAutofit/>
          </a:bodyPr>
          <a:lstStyle/>
          <a:p>
            <a:pPr marL="0" indent="0" algn="ctr">
              <a:buNone/>
            </a:pPr>
            <a:r>
              <a:rPr lang="it-IT" sz="2400" dirty="0"/>
              <a:t>Requisiti di accesso</a:t>
            </a:r>
          </a:p>
          <a:p>
            <a:r>
              <a:rPr lang="it-IT" sz="2400" dirty="0"/>
              <a:t>titolo di studio valido per l’accesso alla classe di concorso</a:t>
            </a:r>
          </a:p>
          <a:p>
            <a:r>
              <a:rPr lang="it-IT" sz="2400" dirty="0"/>
              <a:t>tre annualità di servizio anche non consecutive svolte tra </a:t>
            </a:r>
            <a:r>
              <a:rPr lang="it-IT" sz="2400" dirty="0" err="1"/>
              <a:t>l’a.s.</a:t>
            </a:r>
            <a:r>
              <a:rPr lang="it-IT" sz="2400" dirty="0"/>
              <a:t> 2011/12 e l’anno scolastico 2018/19 su posto comune o di sostegno</a:t>
            </a:r>
          </a:p>
          <a:p>
            <a:r>
              <a:rPr lang="it-IT" sz="2400" dirty="0"/>
              <a:t>almeno un anno di servizio deve essere stato svolto per la classe di concorso o nella tipologia di posto per la quale si concorre</a:t>
            </a:r>
            <a:endParaRPr lang="en-US" sz="24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276522" y="2719639"/>
            <a:ext cx="1364222" cy="136203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4167490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b="1" dirty="0"/>
              <a:t>Concorso docenti </a:t>
            </a:r>
            <a:br>
              <a:rPr lang="it-IT" b="1" dirty="0"/>
            </a:br>
            <a:r>
              <a:rPr lang="it-IT" b="1" dirty="0"/>
              <a:t>straordinario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385011" y="1953127"/>
            <a:ext cx="8225589" cy="4153033"/>
          </a:xfrm>
        </p:spPr>
        <p:txBody>
          <a:bodyPr anchor="ctr">
            <a:noAutofit/>
          </a:bodyPr>
          <a:lstStyle/>
          <a:p>
            <a:r>
              <a:rPr lang="it-IT" sz="2400" dirty="0"/>
              <a:t>Il titolo di studio di accesso per gli ITP è il diploma (oltre naturalmente tutti gli altri requisiti di accesso).</a:t>
            </a:r>
          </a:p>
          <a:p>
            <a:r>
              <a:rPr lang="it-IT" sz="2400" dirty="0"/>
              <a:t>Per accedere al concorso per i posti di sostegno è necessario essere in possesso della relativa specializzazione.</a:t>
            </a:r>
          </a:p>
          <a:p>
            <a:r>
              <a:rPr lang="it-IT" sz="2400" dirty="0">
                <a:highlight>
                  <a:srgbClr val="FFFF00"/>
                </a:highlight>
              </a:rPr>
              <a:t>N.B. Il servizio per accedere al concorso straordinario è preso in considerazione unicamente se prestato nelle scuole secondarie statali</a:t>
            </a:r>
            <a:r>
              <a:rPr lang="it-IT" sz="2400" dirty="0"/>
              <a:t>.</a:t>
            </a:r>
          </a:p>
          <a:p>
            <a:r>
              <a:rPr lang="it-IT" sz="2400" dirty="0"/>
              <a:t>Il  servizio e’ valido se prestato come insegnante di sostegno oppure in una classe di concorso compresa tra quelle di cui all’articolo 2 del decreto del Presidente della Repubblica 14 febbraio 2016, n. 19, e successive modificazioni.</a:t>
            </a:r>
            <a:endParaRPr lang="en-US" sz="24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70121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b="1" dirty="0"/>
              <a:t>Concorso docenti </a:t>
            </a:r>
            <a:br>
              <a:rPr lang="it-IT" b="1" dirty="0"/>
            </a:br>
            <a:r>
              <a:rPr lang="it-IT" b="1" dirty="0"/>
              <a:t>straordinario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416561" y="2278173"/>
            <a:ext cx="8498840" cy="3450613"/>
          </a:xfrm>
        </p:spPr>
        <p:txBody>
          <a:bodyPr anchor="ctr">
            <a:normAutofit/>
          </a:bodyPr>
          <a:lstStyle/>
          <a:p>
            <a:pPr marL="0" indent="0" algn="ctr" fontAlgn="base">
              <a:buNone/>
            </a:pPr>
            <a:r>
              <a:rPr lang="it-IT" b="1" dirty="0"/>
              <a:t>Docenti scuole paritarie</a:t>
            </a:r>
          </a:p>
          <a:p>
            <a:pPr fontAlgn="base"/>
            <a:r>
              <a:rPr lang="it-IT" dirty="0"/>
              <a:t>Sono ammessi a partecipare alla procedura i docenti che hanno gli stessi requisiti (tre annualità, di cui uno specifico) ma con servizio svolto presso le scuole paritarie.</a:t>
            </a:r>
          </a:p>
          <a:p>
            <a:pPr fontAlgn="base"/>
            <a:r>
              <a:rPr lang="it-IT" dirty="0">
                <a:highlight>
                  <a:srgbClr val="FFFF00"/>
                </a:highlight>
              </a:rPr>
              <a:t>I docenti delle scuole paritarie partecipano alla procedura esclusivamente per conseguire l’abilitazione.</a:t>
            </a:r>
          </a:p>
          <a:p>
            <a:endParaRPr lang="en-US" sz="24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42783" y="2785793"/>
            <a:ext cx="1297961" cy="1295877"/>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509042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1001027"/>
            <a:ext cx="7474172" cy="952100"/>
          </a:xfrm>
        </p:spPr>
        <p:txBody>
          <a:bodyPr>
            <a:normAutofit fontScale="90000"/>
          </a:bodyPr>
          <a:lstStyle/>
          <a:p>
            <a:pPr algn="ctr"/>
            <a:r>
              <a:rPr lang="it-IT" b="1" dirty="0"/>
              <a:t>Concorso docenti </a:t>
            </a:r>
            <a:br>
              <a:rPr lang="it-IT" b="1" dirty="0"/>
            </a:br>
            <a:r>
              <a:rPr lang="it-IT" b="1" dirty="0"/>
              <a:t>straordinario</a:t>
            </a:r>
            <a:br>
              <a:rPr lang="it-IT" dirty="0"/>
            </a:br>
            <a:r>
              <a:rPr lang="it-IT" dirty="0"/>
              <a:t>COSA PREVEDE LA PROCEDURA:</a:t>
            </a:r>
            <a:br>
              <a:rPr lang="it-IT" dirty="0"/>
            </a:br>
            <a:br>
              <a:rPr lang="it-IT" dirty="0"/>
            </a:br>
            <a:r>
              <a:rPr lang="it-IT" dirty="0"/>
              <a:t>1</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66489" y="2756453"/>
            <a:ext cx="1327348" cy="1325217"/>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768080" cy="2677656"/>
          </a:xfrm>
          <a:prstGeom prst="rect">
            <a:avLst/>
          </a:prstGeom>
        </p:spPr>
        <p:txBody>
          <a:bodyPr wrap="square">
            <a:spAutoFit/>
          </a:bodyPr>
          <a:lstStyle/>
          <a:p>
            <a:pPr fontAlgn="base"/>
            <a:endParaRPr lang="it-IT" sz="2400" dirty="0"/>
          </a:p>
          <a:p>
            <a:pPr fontAlgn="base"/>
            <a:r>
              <a:rPr lang="it-IT" sz="2400" dirty="0"/>
              <a:t>lo svolgimento di una prova scritta informatizzata, composta da quesiti a risposta multipla, destinata ai soggetti che abbiano maturato l’esperienza nella scuola statale </a:t>
            </a:r>
            <a:r>
              <a:rPr lang="it-IT" sz="2400" b="1" dirty="0"/>
              <a:t>e di una analoga, ma distinta, prova scritta, destinata ai soggetti che abbiano maturato l’esperienza nella scuola paritaria,</a:t>
            </a:r>
            <a:r>
              <a:rPr lang="it-IT" sz="2400" dirty="0"/>
              <a:t> che si intendono superate con un punteggio minimo di 7/10;</a:t>
            </a:r>
            <a:endParaRPr lang="it-IT" sz="2400" b="1" dirty="0"/>
          </a:p>
        </p:txBody>
      </p:sp>
    </p:spTree>
    <p:extLst>
      <p:ext uri="{BB962C8B-B14F-4D97-AF65-F5344CB8AC3E}">
        <p14:creationId xmlns:p14="http://schemas.microsoft.com/office/powerpoint/2010/main" val="1531666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643998"/>
          </a:xfrm>
        </p:spPr>
        <p:txBody>
          <a:bodyPr>
            <a:normAutofit fontScale="90000"/>
          </a:bodyPr>
          <a:lstStyle/>
          <a:p>
            <a:pPr algn="ctr"/>
            <a:br>
              <a:rPr lang="it-IT" dirty="0"/>
            </a:br>
            <a:br>
              <a:rPr lang="it-IT" dirty="0"/>
            </a:br>
            <a:br>
              <a:rPr lang="it-IT" dirty="0"/>
            </a:br>
            <a:br>
              <a:rPr lang="it-IT" dirty="0"/>
            </a:br>
            <a:br>
              <a:rPr lang="it-IT" dirty="0"/>
            </a:br>
            <a:r>
              <a:rPr lang="it-IT" dirty="0"/>
              <a:t>Concorso docenti </a:t>
            </a:r>
            <a:br>
              <a:rPr lang="it-IT" dirty="0"/>
            </a:br>
            <a:r>
              <a:rPr lang="it-IT" dirty="0"/>
              <a:t>straordinario</a:t>
            </a:r>
            <a:br>
              <a:rPr lang="it-IT" dirty="0"/>
            </a:br>
            <a:r>
              <a:rPr lang="it-IT" dirty="0"/>
              <a:t>COSA PREVEDE LA PROCEDURA:</a:t>
            </a:r>
            <a:br>
              <a:rPr lang="it-IT" dirty="0"/>
            </a:br>
            <a:br>
              <a:rPr lang="it-IT" dirty="0"/>
            </a:br>
            <a:r>
              <a:rPr lang="it-IT" dirty="0"/>
              <a:t>2</a:t>
            </a:r>
            <a:br>
              <a:rPr lang="it-IT" dirty="0"/>
            </a:br>
            <a:br>
              <a:rPr lang="it-IT" dirty="0"/>
            </a:br>
            <a:br>
              <a:rPr lang="it-IT" dirty="0"/>
            </a:br>
            <a:endParaRPr lang="it-IT"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26667" y="2769705"/>
            <a:ext cx="1340623" cy="1338470"/>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rot="10800000" flipV="1">
            <a:off x="895148" y="3631242"/>
            <a:ext cx="8248851" cy="1938992"/>
          </a:xfrm>
          <a:prstGeom prst="rect">
            <a:avLst/>
          </a:prstGeom>
        </p:spPr>
        <p:txBody>
          <a:bodyPr wrap="square">
            <a:spAutoFit/>
          </a:bodyPr>
          <a:lstStyle/>
          <a:p>
            <a:pPr fontAlgn="base"/>
            <a:endParaRPr lang="it-IT" sz="2400" dirty="0"/>
          </a:p>
          <a:p>
            <a:pPr fontAlgn="base"/>
            <a:r>
              <a:rPr lang="it-IT" sz="2400" dirty="0"/>
              <a:t>la formazione (in ogni regione, per ciascuna classe di concorso e per il sostegno) di una </a:t>
            </a:r>
            <a:r>
              <a:rPr lang="it-IT" sz="2400" b="1" dirty="0"/>
              <a:t>graduatoria dei vincitori</a:t>
            </a:r>
            <a:r>
              <a:rPr lang="it-IT" sz="2400" dirty="0"/>
              <a:t>, risultante dal punteggio conseguito nella prova scritta e da quello attribuito alla valutazione dei titoli;</a:t>
            </a:r>
            <a:endParaRPr lang="it-IT" sz="2400" b="1" dirty="0"/>
          </a:p>
        </p:txBody>
      </p:sp>
    </p:spTree>
    <p:extLst>
      <p:ext uri="{BB962C8B-B14F-4D97-AF65-F5344CB8AC3E}">
        <p14:creationId xmlns:p14="http://schemas.microsoft.com/office/powerpoint/2010/main" val="365110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655320" y="365125"/>
            <a:ext cx="5120114" cy="1280792"/>
          </a:xfrm>
        </p:spPr>
        <p:txBody>
          <a:bodyPr>
            <a:normAutofit fontScale="90000"/>
          </a:bodyPr>
          <a:lstStyle/>
          <a:p>
            <a:br>
              <a:rPr lang="it-IT" dirty="0"/>
            </a:br>
            <a:endParaRPr lang="it-IT" dirty="0"/>
          </a:p>
        </p:txBody>
      </p:sp>
      <p:cxnSp>
        <p:nvCxnSpPr>
          <p:cNvPr id="19" name="Straight Arrow Connector 1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82881" y="1"/>
            <a:ext cx="6492238" cy="6654798"/>
          </a:xfrm>
        </p:spPr>
        <p:txBody>
          <a:bodyPr>
            <a:noAutofit/>
          </a:bodyPr>
          <a:lstStyle/>
          <a:p>
            <a:pPr fontAlgn="base">
              <a:buNone/>
            </a:pPr>
            <a:r>
              <a:rPr lang="it-IT" sz="2000" dirty="0"/>
              <a:t>	</a:t>
            </a:r>
            <a:r>
              <a:rPr lang="it-IT" b="1" dirty="0"/>
              <a:t>Il concorso ordinario per la scuola secondaria di I e II grado è stato inserito nel Decreto scuola pubblicato in Gazzetta Ufficiale il 30 ottobre 2019. </a:t>
            </a:r>
          </a:p>
          <a:p>
            <a:pPr fontAlgn="base">
              <a:buNone/>
            </a:pPr>
            <a:r>
              <a:rPr lang="it-IT" dirty="0"/>
              <a:t>	</a:t>
            </a:r>
          </a:p>
          <a:p>
            <a:pPr fontAlgn="base">
              <a:buNone/>
            </a:pPr>
            <a:r>
              <a:rPr lang="it-IT" dirty="0"/>
              <a:t>	</a:t>
            </a:r>
          </a:p>
          <a:p>
            <a:pPr fontAlgn="base">
              <a:buNone/>
            </a:pPr>
            <a:r>
              <a:rPr lang="it-IT" sz="3600" dirty="0"/>
              <a:t>	Il decreto afferma che il </a:t>
            </a:r>
            <a:r>
              <a:rPr lang="it-IT" sz="3600" dirty="0" err="1"/>
              <a:t>Miur</a:t>
            </a:r>
            <a:r>
              <a:rPr lang="it-IT" sz="3600" dirty="0"/>
              <a:t> è autorizzato a bandire contestualmente al concorso ordinario, entro il 2019, una procedura straordinaria per l’accesso ai ruoli.</a:t>
            </a:r>
          </a:p>
          <a:p>
            <a:pPr fontAlgn="base">
              <a:buNone/>
            </a:pPr>
            <a:r>
              <a:rPr lang="it-IT" dirty="0"/>
              <a:t>	</a:t>
            </a:r>
            <a:r>
              <a:rPr lang="it-IT" i="1" dirty="0"/>
              <a:t>Si è in attesa di precisazioni su eventuali prove preselettive </a:t>
            </a:r>
            <a:endParaRPr lang="en-US" i="1" dirty="0"/>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extLst>
              <a:ext uri="{28A0092B-C50C-407E-A947-70E740481C1C}">
                <a14:useLocalDpi xmlns:a14="http://schemas.microsoft.com/office/drawing/2010/main" val="0"/>
              </a:ext>
            </a:extLst>
          </a:blip>
          <a:srcRect t="1147" r="1" b="1"/>
          <a:stretch/>
        </p:blipFill>
        <p:spPr>
          <a:xfrm>
            <a:off x="6675119" y="10"/>
            <a:ext cx="551687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552866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br>
              <a:rPr lang="it-IT" dirty="0"/>
            </a:br>
            <a:r>
              <a:rPr lang="it-IT" dirty="0"/>
              <a:t>Concorso docenti </a:t>
            </a:r>
            <a:br>
              <a:rPr lang="it-IT" dirty="0"/>
            </a:br>
            <a:r>
              <a:rPr lang="it-IT" dirty="0"/>
              <a:t>straordinario</a:t>
            </a:r>
            <a:br>
              <a:rPr lang="it-IT" dirty="0"/>
            </a:br>
            <a:r>
              <a:rPr lang="it-IT" dirty="0"/>
              <a:t>COSA PREVEDE LA PROCEDURA:</a:t>
            </a:r>
            <a:br>
              <a:rPr lang="it-IT" dirty="0"/>
            </a:br>
            <a:br>
              <a:rPr lang="it-IT" dirty="0"/>
            </a:br>
            <a:r>
              <a:rPr lang="it-IT" dirty="0"/>
              <a:t>3</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39943" y="2782957"/>
            <a:ext cx="1300801" cy="129871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768080" cy="1938992"/>
          </a:xfrm>
          <a:prstGeom prst="rect">
            <a:avLst/>
          </a:prstGeom>
        </p:spPr>
        <p:txBody>
          <a:bodyPr wrap="square">
            <a:spAutoFit/>
          </a:bodyPr>
          <a:lstStyle/>
          <a:p>
            <a:pPr fontAlgn="base"/>
            <a:endParaRPr lang="it-IT" sz="2400" dirty="0"/>
          </a:p>
          <a:p>
            <a:pPr fontAlgn="base"/>
            <a:endParaRPr lang="it-IT" sz="2400" dirty="0"/>
          </a:p>
          <a:p>
            <a:pPr fontAlgn="base"/>
            <a:r>
              <a:rPr lang="it-IT" sz="2400" dirty="0"/>
              <a:t>la compilazione di un </a:t>
            </a:r>
            <a:r>
              <a:rPr lang="it-IT" sz="2400" b="1" dirty="0"/>
              <a:t>elenco dei soggetti</a:t>
            </a:r>
            <a:r>
              <a:rPr lang="it-IT" sz="2400" dirty="0"/>
              <a:t> che, pur</a:t>
            </a:r>
            <a:br>
              <a:rPr lang="it-IT" sz="2400" dirty="0"/>
            </a:br>
            <a:r>
              <a:rPr lang="it-IT" sz="2400" dirty="0"/>
              <a:t>conseguendo il punteggio minimo, </a:t>
            </a:r>
            <a:r>
              <a:rPr lang="it-IT" sz="2400" b="1" dirty="0"/>
              <a:t>non rientrano nella graduatoria dei vincitori</a:t>
            </a:r>
            <a:r>
              <a:rPr lang="it-IT" dirty="0"/>
              <a:t>;</a:t>
            </a:r>
            <a:endParaRPr lang="it-IT" sz="2400" b="1" dirty="0"/>
          </a:p>
        </p:txBody>
      </p:sp>
    </p:spTree>
    <p:extLst>
      <p:ext uri="{BB962C8B-B14F-4D97-AF65-F5344CB8AC3E}">
        <p14:creationId xmlns:p14="http://schemas.microsoft.com/office/powerpoint/2010/main" val="3056980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br>
              <a:rPr lang="it-IT" dirty="0"/>
            </a:br>
            <a:r>
              <a:rPr lang="it-IT" dirty="0"/>
              <a:t>Concorso docenti </a:t>
            </a:r>
            <a:br>
              <a:rPr lang="it-IT" dirty="0"/>
            </a:br>
            <a:r>
              <a:rPr lang="it-IT" dirty="0"/>
              <a:t>straordinario</a:t>
            </a:r>
            <a:br>
              <a:rPr lang="it-IT" dirty="0"/>
            </a:br>
            <a:r>
              <a:rPr lang="it-IT" dirty="0"/>
              <a:t>COSA PREVEDE LA PROCEDURA:</a:t>
            </a:r>
            <a:br>
              <a:rPr lang="it-IT" dirty="0"/>
            </a:br>
            <a:br>
              <a:rPr lang="it-IT" dirty="0"/>
            </a:br>
            <a:r>
              <a:rPr lang="it-IT" dirty="0"/>
              <a:t>4</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03025" y="2746100"/>
            <a:ext cx="1319255" cy="1317137"/>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768080" cy="3046988"/>
          </a:xfrm>
          <a:prstGeom prst="rect">
            <a:avLst/>
          </a:prstGeom>
        </p:spPr>
        <p:txBody>
          <a:bodyPr wrap="square">
            <a:spAutoFit/>
          </a:bodyPr>
          <a:lstStyle/>
          <a:p>
            <a:pPr fontAlgn="base"/>
            <a:endParaRPr lang="it-IT" sz="2400" dirty="0"/>
          </a:p>
          <a:p>
            <a:pPr fontAlgn="base"/>
            <a:endParaRPr lang="it-IT" sz="2400" dirty="0"/>
          </a:p>
          <a:p>
            <a:pPr fontAlgn="base"/>
            <a:r>
              <a:rPr lang="it-IT" sz="2400" dirty="0"/>
              <a:t>l’immissione in ruolo dei vincitori, nel limite dei posti annualmente autorizzati e, conseguentemente, l’ammissione al percorso annuale di formazione iniziale e prova, durante il quale è prevista l’acquisizione, con oneri a carico dello Stato, dei 24 CFU/CFA richiesti dalla normativa vigente, qualora gli immessi in ruolo non ne siano già in possesso;</a:t>
            </a:r>
            <a:endParaRPr lang="it-IT" sz="2400" b="1" dirty="0"/>
          </a:p>
        </p:txBody>
      </p:sp>
    </p:spTree>
    <p:extLst>
      <p:ext uri="{BB962C8B-B14F-4D97-AF65-F5344CB8AC3E}">
        <p14:creationId xmlns:p14="http://schemas.microsoft.com/office/powerpoint/2010/main" val="2169427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r>
              <a:rPr lang="it-IT" dirty="0"/>
              <a:t>Concorso docenti </a:t>
            </a:r>
            <a:br>
              <a:rPr lang="it-IT" dirty="0"/>
            </a:br>
            <a:r>
              <a:rPr lang="it-IT" dirty="0"/>
              <a:t>straordinario</a:t>
            </a:r>
            <a:br>
              <a:rPr lang="it-IT" dirty="0"/>
            </a:br>
            <a:r>
              <a:rPr lang="it-IT" dirty="0"/>
              <a:t>COSA PREVEDE LA PROCEDURA:</a:t>
            </a:r>
            <a:br>
              <a:rPr lang="it-IT" dirty="0"/>
            </a:br>
            <a:br>
              <a:rPr lang="it-IT" dirty="0"/>
            </a:br>
            <a:r>
              <a:rPr lang="it-IT" dirty="0"/>
              <a:t>5</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00123" y="2743200"/>
            <a:ext cx="1322158" cy="1320035"/>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768080" cy="1938992"/>
          </a:xfrm>
          <a:prstGeom prst="rect">
            <a:avLst/>
          </a:prstGeom>
        </p:spPr>
        <p:txBody>
          <a:bodyPr wrap="square">
            <a:spAutoFit/>
          </a:bodyPr>
          <a:lstStyle/>
          <a:p>
            <a:pPr fontAlgn="base"/>
            <a:endParaRPr lang="it-IT" sz="2400" dirty="0"/>
          </a:p>
          <a:p>
            <a:pPr fontAlgn="base"/>
            <a:r>
              <a:rPr lang="it-IT" sz="2400" dirty="0"/>
              <a:t>una prova orale – ad integrazione del periodo di formazione iniziale e prova – che si intende superata con un punteggio minimo di 7/10, fermo restando che il periodo di formazione iniziale e prova si conclude con una valutazione finale;</a:t>
            </a:r>
            <a:endParaRPr lang="it-IT" sz="2400" b="1" dirty="0"/>
          </a:p>
        </p:txBody>
      </p:sp>
    </p:spTree>
    <p:extLst>
      <p:ext uri="{BB962C8B-B14F-4D97-AF65-F5344CB8AC3E}">
        <p14:creationId xmlns:p14="http://schemas.microsoft.com/office/powerpoint/2010/main" val="1373654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fontScale="90000"/>
          </a:bodyPr>
          <a:lstStyle/>
          <a:p>
            <a:pPr algn="ctr"/>
            <a:r>
              <a:rPr lang="it-IT" dirty="0"/>
              <a:t>Concorso docenti </a:t>
            </a:r>
            <a:br>
              <a:rPr lang="it-IT" dirty="0"/>
            </a:br>
            <a:r>
              <a:rPr lang="it-IT" dirty="0"/>
              <a:t>straordinario</a:t>
            </a:r>
            <a:br>
              <a:rPr lang="it-IT" dirty="0"/>
            </a:br>
            <a:r>
              <a:rPr lang="it-IT" dirty="0"/>
              <a:t>COSA PREVEDE LA PROCEDURA:</a:t>
            </a:r>
            <a:br>
              <a:rPr lang="it-IT" dirty="0"/>
            </a:br>
            <a:br>
              <a:rPr lang="it-IT" dirty="0"/>
            </a:br>
            <a:r>
              <a:rPr lang="it-IT" dirty="0"/>
              <a:t>6</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300121" y="2743200"/>
            <a:ext cx="1367879" cy="136568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234680" cy="1200329"/>
          </a:xfrm>
          <a:prstGeom prst="rect">
            <a:avLst/>
          </a:prstGeom>
        </p:spPr>
        <p:txBody>
          <a:bodyPr wrap="square">
            <a:spAutoFit/>
          </a:bodyPr>
          <a:lstStyle/>
          <a:p>
            <a:pPr fontAlgn="base"/>
            <a:endParaRPr lang="it-IT" sz="2400" dirty="0"/>
          </a:p>
          <a:p>
            <a:pPr fontAlgn="base"/>
            <a:r>
              <a:rPr lang="it-IT" sz="2400" dirty="0"/>
              <a:t>l’abilitazione dei vincitori all’esercizio della professione docente, per la relativa classe di concorso, all’atto della conferma in ruolo.</a:t>
            </a:r>
            <a:endParaRPr lang="it-IT" sz="2400" b="1" dirty="0"/>
          </a:p>
        </p:txBody>
      </p:sp>
    </p:spTree>
    <p:extLst>
      <p:ext uri="{BB962C8B-B14F-4D97-AF65-F5344CB8AC3E}">
        <p14:creationId xmlns:p14="http://schemas.microsoft.com/office/powerpoint/2010/main" val="2174945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dirty="0"/>
              <a:t>Concorso docenti </a:t>
            </a:r>
            <a:br>
              <a:rPr lang="it-IT" dirty="0"/>
            </a:br>
            <a:r>
              <a:rPr lang="it-IT" dirty="0"/>
              <a:t>straordinario</a:t>
            </a:r>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9147" r="-5" b="-5"/>
          <a:stretch/>
        </p:blipFill>
        <p:spPr>
          <a:xfrm>
            <a:off x="9289775" y="2732870"/>
            <a:ext cx="1332506" cy="1330367"/>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4" name="Rettangolo 3">
            <a:extLst>
              <a:ext uri="{FF2B5EF4-FFF2-40B4-BE49-F238E27FC236}">
                <a16:creationId xmlns:a16="http://schemas.microsoft.com/office/drawing/2014/main" id="{DB4FBC56-21FA-4EBD-9652-8F58B12F38C4}"/>
              </a:ext>
            </a:extLst>
          </p:cNvPr>
          <p:cNvSpPr/>
          <p:nvPr/>
        </p:nvSpPr>
        <p:spPr>
          <a:xfrm>
            <a:off x="375920" y="2413338"/>
            <a:ext cx="8768080" cy="3046988"/>
          </a:xfrm>
          <a:prstGeom prst="rect">
            <a:avLst/>
          </a:prstGeom>
        </p:spPr>
        <p:txBody>
          <a:bodyPr wrap="square">
            <a:spAutoFit/>
          </a:bodyPr>
          <a:lstStyle/>
          <a:p>
            <a:pPr fontAlgn="base"/>
            <a:r>
              <a:rPr lang="it-IT" sz="2400" dirty="0"/>
              <a:t>I vincitori possono conseguire l’abilitazione anche acquisendo i 24 CFU/CFA con oneri a proprio carico e </a:t>
            </a:r>
            <a:r>
              <a:rPr lang="it-IT" sz="2400" u="sng" dirty="0"/>
              <a:t>superando la medesima prova orale prevista all’esito del periodo di formazione iniziale e prova</a:t>
            </a:r>
            <a:r>
              <a:rPr lang="it-IT" sz="2400" dirty="0"/>
              <a:t>.</a:t>
            </a:r>
          </a:p>
          <a:p>
            <a:pPr fontAlgn="base"/>
            <a:endParaRPr lang="it-IT" sz="2400" dirty="0"/>
          </a:p>
          <a:p>
            <a:pPr fontAlgn="base"/>
            <a:r>
              <a:rPr lang="it-IT" sz="2400" dirty="0"/>
              <a:t>I candidati confermati in ruolo devono rimanere presso l’istituzione scolastica ove hanno svolto il periodo di prova per almeno altri </a:t>
            </a:r>
            <a:r>
              <a:rPr lang="it-IT" sz="2400" b="1" dirty="0"/>
              <a:t>quattro anni </a:t>
            </a:r>
            <a:r>
              <a:rPr lang="it-IT" sz="2400" dirty="0"/>
              <a:t>e sono cancellati da ogni altra graduatoria nella quale siano iscritti.</a:t>
            </a:r>
          </a:p>
        </p:txBody>
      </p:sp>
    </p:spTree>
    <p:extLst>
      <p:ext uri="{BB962C8B-B14F-4D97-AF65-F5344CB8AC3E}">
        <p14:creationId xmlns:p14="http://schemas.microsoft.com/office/powerpoint/2010/main" val="318899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655320" y="365125"/>
            <a:ext cx="5120114" cy="1280792"/>
          </a:xfrm>
        </p:spPr>
        <p:txBody>
          <a:bodyPr>
            <a:normAutofit/>
          </a:bodyPr>
          <a:lstStyle/>
          <a:p>
            <a:r>
              <a:rPr lang="it-IT" b="1" dirty="0"/>
              <a:t>Concorso docenti </a:t>
            </a:r>
            <a:endParaRPr lang="it-IT" dirty="0"/>
          </a:p>
        </p:txBody>
      </p:sp>
      <p:cxnSp>
        <p:nvCxnSpPr>
          <p:cNvPr id="19" name="Straight Arrow Connector 1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82881" y="2416629"/>
            <a:ext cx="6492238" cy="4238169"/>
          </a:xfrm>
        </p:spPr>
        <p:txBody>
          <a:bodyPr>
            <a:noAutofit/>
          </a:bodyPr>
          <a:lstStyle/>
          <a:p>
            <a:pPr fontAlgn="base"/>
            <a:r>
              <a:rPr lang="it-IT" sz="2000" b="1" i="0" dirty="0">
                <a:effectLst/>
                <a:latin typeface="PT Serif"/>
              </a:rPr>
              <a:t>Si partecipa  o per classe di concorso o posto di sostegno</a:t>
            </a:r>
          </a:p>
          <a:p>
            <a:pPr fontAlgn="base"/>
            <a:r>
              <a:rPr lang="it-IT" sz="2000" b="1" dirty="0">
                <a:latin typeface="PT Serif"/>
              </a:rPr>
              <a:t>Ciascun soggetto può partecipare al concorso in un’unica regione per il sostegno oppure, in alternativa, per una sola classe di concorso.</a:t>
            </a:r>
          </a:p>
          <a:p>
            <a:pPr fontAlgn="base"/>
            <a:r>
              <a:rPr lang="it-IT" sz="2000" b="1" dirty="0">
                <a:latin typeface="PT Serif"/>
              </a:rPr>
              <a:t>E’ consentita la partecipazione sia alla procedura straordinaria sia al concorso ordinario, anche per la medesima classe di concorso e tipologia di posto.</a:t>
            </a:r>
          </a:p>
          <a:p>
            <a:pPr fontAlgn="base"/>
            <a:r>
              <a:rPr lang="it-IT" sz="2000" b="1" dirty="0">
                <a:latin typeface="PT Serif"/>
              </a:rPr>
              <a:t>il requisito “laurea + 3 anni di servizio” è stato cancellato dal Decreto scuola, pubblicato in gazzetta Ufficiale e attualmente in discussione prima della trasformazione in Legge entro 60 giorni</a:t>
            </a:r>
            <a:endParaRPr lang="en-US" sz="2000" b="1" dirty="0">
              <a:latin typeface="PT Serif"/>
            </a:endParaRPr>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extLst>
              <a:ext uri="{28A0092B-C50C-407E-A947-70E740481C1C}">
                <a14:useLocalDpi xmlns:a14="http://schemas.microsoft.com/office/drawing/2010/main" val="0"/>
              </a:ext>
            </a:extLst>
          </a:blip>
          <a:srcRect t="1147" r="1" b="1"/>
          <a:stretch/>
        </p:blipFill>
        <p:spPr>
          <a:xfrm>
            <a:off x="6675119" y="10"/>
            <a:ext cx="551687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55286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655320" y="365125"/>
            <a:ext cx="5120114" cy="1692794"/>
          </a:xfrm>
        </p:spPr>
        <p:txBody>
          <a:bodyPr>
            <a:normAutofit/>
          </a:bodyPr>
          <a:lstStyle/>
          <a:p>
            <a:r>
              <a:rPr lang="it-IT" b="1" dirty="0"/>
              <a:t>Concorso docenti </a:t>
            </a:r>
            <a:br>
              <a:rPr lang="it-IT" dirty="0"/>
            </a:br>
            <a:endParaRPr lang="it-IT" dirty="0"/>
          </a:p>
        </p:txBody>
      </p:sp>
      <p:cxnSp>
        <p:nvCxnSpPr>
          <p:cNvPr id="19" name="Straight Arrow Connector 1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223520" y="2575040"/>
            <a:ext cx="6095999" cy="3774955"/>
          </a:xfrm>
        </p:spPr>
        <p:txBody>
          <a:bodyPr>
            <a:noAutofit/>
          </a:bodyPr>
          <a:lstStyle/>
          <a:p>
            <a:pPr fontAlgn="base">
              <a:buNone/>
            </a:pPr>
            <a:r>
              <a:rPr lang="it-IT" b="1" dirty="0"/>
              <a:t>I posti a disposizione</a:t>
            </a:r>
          </a:p>
          <a:p>
            <a:pPr fontAlgn="base"/>
            <a:r>
              <a:rPr lang="it-IT" sz="2000" dirty="0"/>
              <a:t>Si prevede siano circa 24.000, distribuiti tra posti comuni e sostegno.</a:t>
            </a:r>
          </a:p>
          <a:p>
            <a:pPr fontAlgn="base"/>
            <a:r>
              <a:rPr lang="it-IT" sz="2000" dirty="0"/>
              <a:t>Chi rientra nel numero dei vincitori avrà abilitazione + ruolo.</a:t>
            </a:r>
          </a:p>
          <a:p>
            <a:pPr fontAlgn="base"/>
            <a:r>
              <a:rPr lang="it-IT" sz="2000" dirty="0"/>
              <a:t>Chi invece supererà le prove ma non rientrerà nel numero dei posti banditi per la sua classe di concorso nella regione prescelta, avrà solo l’abilitazione.</a:t>
            </a:r>
          </a:p>
          <a:p>
            <a:pPr fontAlgn="base"/>
            <a:r>
              <a:rPr lang="it-IT" sz="2000" dirty="0"/>
              <a:t>Chi non supererà le prove dovrà seguire percorsi differenti per acquisire l’abilitazione all’insegnamento</a:t>
            </a:r>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rotWithShape="1">
          <a:blip r:embed="rId2">
            <a:extLst>
              <a:ext uri="{28A0092B-C50C-407E-A947-70E740481C1C}">
                <a14:useLocalDpi xmlns:a14="http://schemas.microsoft.com/office/drawing/2010/main" val="0"/>
              </a:ext>
            </a:extLst>
          </a:blip>
          <a:srcRect t="1147" r="1" b="1"/>
          <a:stretch/>
        </p:blipFill>
        <p:spPr>
          <a:xfrm>
            <a:off x="6095999" y="10"/>
            <a:ext cx="609599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413759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0"/>
            <a:ext cx="7474172" cy="1953127"/>
          </a:xfrm>
        </p:spPr>
        <p:txBody>
          <a:bodyPr>
            <a:normAutofit fontScale="90000"/>
          </a:bodyPr>
          <a:lstStyle/>
          <a:p>
            <a:pPr algn="ctr"/>
            <a:r>
              <a:rPr lang="it-IT" b="1" dirty="0"/>
              <a:t>Concorso docenti </a:t>
            </a:r>
            <a:br>
              <a:rPr lang="it-IT" b="1" dirty="0"/>
            </a:br>
            <a:r>
              <a:rPr lang="it-IT" b="1" dirty="0"/>
              <a:t>ordinario</a:t>
            </a:r>
            <a:br>
              <a:rPr lang="it-IT" dirty="0"/>
            </a:br>
            <a:r>
              <a:rPr lang="it-IT" i="1" u="sng" dirty="0"/>
              <a:t> </a:t>
            </a:r>
            <a:r>
              <a:rPr lang="it-IT" sz="2200" b="1" i="1" u="sng" dirty="0"/>
              <a:t>Aspiranti al Concorso Ordinario per la scuola secondaria di primo e/o secondo grado</a:t>
            </a:r>
            <a:endParaRPr lang="it-IT" dirty="0"/>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30124" y="2278173"/>
            <a:ext cx="8648115" cy="4386787"/>
          </a:xfrm>
        </p:spPr>
        <p:txBody>
          <a:bodyPr anchor="ctr">
            <a:normAutofit lnSpcReduction="10000"/>
          </a:bodyPr>
          <a:lstStyle/>
          <a:p>
            <a:pPr fontAlgn="base"/>
            <a:r>
              <a:rPr lang="it-IT" b="1" dirty="0"/>
              <a:t>Posti comuni:</a:t>
            </a:r>
            <a:endParaRPr lang="it-IT" dirty="0"/>
          </a:p>
          <a:p>
            <a:pPr lvl="1" fontAlgn="base"/>
            <a:r>
              <a:rPr lang="it-IT" b="1" dirty="0"/>
              <a:t>abilitazione </a:t>
            </a:r>
            <a:r>
              <a:rPr lang="it-IT" dirty="0"/>
              <a:t>specifica sulla classe di concorso </a:t>
            </a:r>
          </a:p>
          <a:p>
            <a:pPr marL="457200" lvl="1" indent="0" algn="ctr" fontAlgn="base">
              <a:buNone/>
            </a:pPr>
            <a:r>
              <a:rPr lang="it-IT" b="1" dirty="0"/>
              <a:t>oppure</a:t>
            </a:r>
            <a:endParaRPr lang="it-IT" dirty="0"/>
          </a:p>
          <a:p>
            <a:pPr lvl="1" fontAlgn="base"/>
            <a:r>
              <a:rPr lang="it-IT" b="1" dirty="0"/>
              <a:t>laurea </a:t>
            </a:r>
            <a:r>
              <a:rPr lang="it-IT" dirty="0"/>
              <a:t>(magistrale o a ciclo unico, oppure diploma di II livello dell’alta formazione artistica, musicale e coreutica, </a:t>
            </a:r>
            <a:r>
              <a:rPr lang="it-IT" b="1" dirty="0"/>
              <a:t>oppure</a:t>
            </a:r>
            <a:r>
              <a:rPr lang="it-IT" dirty="0"/>
              <a:t> titolo equipollente o equiparato,</a:t>
            </a:r>
            <a:r>
              <a:rPr lang="it-IT" b="1" dirty="0"/>
              <a:t> coerente con le classi di concorso vigenti alla data di indizione del concorso</a:t>
            </a:r>
            <a:r>
              <a:rPr lang="it-IT" dirty="0"/>
              <a:t>)</a:t>
            </a:r>
            <a:r>
              <a:rPr lang="it-IT" b="1" dirty="0"/>
              <a:t> e 24 CFU</a:t>
            </a:r>
            <a:r>
              <a:rPr lang="it-IT" dirty="0"/>
              <a:t> nelle discipline </a:t>
            </a:r>
            <a:r>
              <a:rPr lang="it-IT" dirty="0" err="1"/>
              <a:t>antropo</a:t>
            </a:r>
            <a:r>
              <a:rPr lang="it-IT" dirty="0"/>
              <a:t>-psico-pedagogiche e nelle metodologie e tecnologie didattiche. </a:t>
            </a:r>
          </a:p>
          <a:p>
            <a:pPr marL="457200" lvl="1" indent="0" algn="ctr" fontAlgn="base">
              <a:buNone/>
            </a:pPr>
            <a:r>
              <a:rPr lang="it-IT" b="1" dirty="0"/>
              <a:t>oppure</a:t>
            </a:r>
            <a:endParaRPr lang="it-IT" dirty="0"/>
          </a:p>
          <a:p>
            <a:pPr lvl="1" fontAlgn="base"/>
            <a:r>
              <a:rPr lang="it-IT" b="1" dirty="0"/>
              <a:t>abilitazione per altra classe di concorso o per altro grado di istruzione</a:t>
            </a:r>
            <a:r>
              <a:rPr lang="it-IT" dirty="0"/>
              <a:t>, fermo restando il possesso del titolo di accesso alla classe di concorso ai sensi della normativa vigente</a:t>
            </a:r>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108402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dirty="0"/>
              <a:t>Concorso docenti </a:t>
            </a:r>
            <a:br>
              <a:rPr lang="it-IT" dirty="0"/>
            </a:br>
            <a:r>
              <a:rPr lang="it-IT" dirty="0"/>
              <a:t>ordinario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304801" y="2278173"/>
            <a:ext cx="8305800" cy="3450613"/>
          </a:xfrm>
        </p:spPr>
        <p:txBody>
          <a:bodyPr anchor="ctr">
            <a:normAutofit/>
          </a:bodyPr>
          <a:lstStyle/>
          <a:p>
            <a:pPr fontAlgn="base"/>
            <a:r>
              <a:rPr lang="it-IT" b="1" dirty="0"/>
              <a:t>posti di insegnante tecnico-pratico (ITP) </a:t>
            </a:r>
          </a:p>
          <a:p>
            <a:pPr marL="0" indent="0" fontAlgn="base">
              <a:buNone/>
            </a:pPr>
            <a:r>
              <a:rPr lang="it-IT" dirty="0"/>
              <a:t>il requisito richiesto sino al 2024/25:  diploma di accesso alla classe della scuola secondaria superiore (tabella B del DPR 19/2016 modificato dal Decreto n. 259/2017).</a:t>
            </a:r>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293434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627564"/>
            <a:ext cx="7474172" cy="1325563"/>
          </a:xfrm>
        </p:spPr>
        <p:txBody>
          <a:bodyPr>
            <a:normAutofit/>
          </a:bodyPr>
          <a:lstStyle/>
          <a:p>
            <a:pPr algn="ctr"/>
            <a:r>
              <a:rPr lang="it-IT" dirty="0"/>
              <a:t>Concorso docenti </a:t>
            </a:r>
            <a:br>
              <a:rPr lang="it-IT" dirty="0"/>
            </a:br>
            <a:r>
              <a:rPr lang="it-IT" dirty="0"/>
              <a:t>ordinario</a:t>
            </a:r>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365761" y="2278173"/>
            <a:ext cx="8244840" cy="3450613"/>
          </a:xfrm>
        </p:spPr>
        <p:txBody>
          <a:bodyPr anchor="ctr">
            <a:normAutofit/>
          </a:bodyPr>
          <a:lstStyle/>
          <a:p>
            <a:pPr fontAlgn="base"/>
            <a:r>
              <a:rPr lang="it-IT" b="1" dirty="0"/>
              <a:t>Per i posti di sostegno: </a:t>
            </a:r>
            <a:endParaRPr lang="it-IT" dirty="0"/>
          </a:p>
          <a:p>
            <a:pPr fontAlgn="base"/>
            <a:r>
              <a:rPr lang="it-IT" dirty="0"/>
              <a:t>Requisiti già indicati per i posti comuni oppure quelli per i posti di ITP più il </a:t>
            </a:r>
            <a:r>
              <a:rPr lang="it-IT" b="1" dirty="0"/>
              <a:t>titolo di specializzazione</a:t>
            </a:r>
            <a:r>
              <a:rPr lang="it-IT" dirty="0"/>
              <a:t> su sostegno.</a:t>
            </a:r>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422" y="2857501"/>
            <a:ext cx="1040128" cy="1142998"/>
          </a:xfrm>
          <a:prstGeom prst="rect">
            <a:avLst/>
          </a:prstGeom>
        </p:spPr>
      </p:pic>
    </p:spTree>
    <p:extLst>
      <p:ext uri="{BB962C8B-B14F-4D97-AF65-F5344CB8AC3E}">
        <p14:creationId xmlns:p14="http://schemas.microsoft.com/office/powerpoint/2010/main" val="95023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0"/>
            <a:ext cx="7474172" cy="1953127"/>
          </a:xfrm>
        </p:spPr>
        <p:txBody>
          <a:bodyPr>
            <a:normAutofit fontScale="90000"/>
          </a:bodyPr>
          <a:lstStyle/>
          <a:p>
            <a:pPr algn="ctr"/>
            <a:r>
              <a:rPr lang="it-IT" b="1" dirty="0"/>
              <a:t>Concorso docenti </a:t>
            </a:r>
            <a:br>
              <a:rPr lang="it-IT" b="1" dirty="0"/>
            </a:br>
            <a:r>
              <a:rPr lang="it-IT" b="1" dirty="0"/>
              <a:t>ordinario</a:t>
            </a:r>
            <a:br>
              <a:rPr lang="it-IT" dirty="0"/>
            </a:br>
            <a:r>
              <a:rPr lang="it-IT" i="1" u="sng" dirty="0"/>
              <a:t> </a:t>
            </a:r>
            <a:r>
              <a:rPr lang="it-IT" sz="3100" b="1" i="1" u="sng" dirty="0"/>
              <a:t>Aspiranti al Concorso Ordinario per la scuola dell’infanzia e/o scuola primaria</a:t>
            </a:r>
            <a:endParaRPr lang="it-IT" sz="3100" b="1" dirty="0"/>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30124" y="2278173"/>
            <a:ext cx="8648115" cy="4386787"/>
          </a:xfrm>
        </p:spPr>
        <p:txBody>
          <a:bodyPr anchor="ctr">
            <a:normAutofit/>
          </a:bodyPr>
          <a:lstStyle/>
          <a:p>
            <a:pPr fontAlgn="base"/>
            <a:r>
              <a:rPr lang="it-IT" b="1" dirty="0"/>
              <a:t>Posti comuni:</a:t>
            </a:r>
            <a:endParaRPr lang="it-IT" dirty="0"/>
          </a:p>
          <a:p>
            <a:pPr fontAlgn="base"/>
            <a:r>
              <a:rPr lang="it-IT" sz="2400" dirty="0"/>
              <a:t> abilitazione specifica scuola infanzia e/o scuola primaria           </a:t>
            </a:r>
          </a:p>
          <a:p>
            <a:pPr algn="ctr" fontAlgn="base">
              <a:buNone/>
            </a:pPr>
            <a:r>
              <a:rPr lang="it-IT" sz="2400" dirty="0"/>
              <a:t>oppure</a:t>
            </a:r>
          </a:p>
          <a:p>
            <a:pPr fontAlgn="base"/>
            <a:r>
              <a:rPr lang="it-IT" sz="2400" dirty="0"/>
              <a:t>laurea in scienze della formazione primaria indirizzo scuola infanzia e/o scuola primaria      </a:t>
            </a:r>
          </a:p>
          <a:p>
            <a:pPr algn="ctr" fontAlgn="base">
              <a:buNone/>
            </a:pPr>
            <a:r>
              <a:rPr lang="it-IT" sz="2400" dirty="0"/>
              <a:t>oppure</a:t>
            </a:r>
          </a:p>
          <a:p>
            <a:pPr fontAlgn="base"/>
            <a:r>
              <a:rPr lang="it-IT" sz="2400" dirty="0"/>
              <a:t>diploma di istituto magistrale o diploma di scuola magistrale (solo infanzia in questo caso) conseguito entro l’</a:t>
            </a:r>
            <a:r>
              <a:rPr lang="it-IT" sz="2400" dirty="0" err="1"/>
              <a:t>a.s.</a:t>
            </a:r>
            <a:r>
              <a:rPr lang="it-IT" sz="2400" dirty="0"/>
              <a:t> 2001/2002.</a:t>
            </a:r>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605" y="2713810"/>
            <a:ext cx="1040128" cy="1142998"/>
          </a:xfrm>
          <a:prstGeom prst="rect">
            <a:avLst/>
          </a:prstGeom>
        </p:spPr>
      </p:pic>
    </p:spTree>
    <p:extLst>
      <p:ext uri="{BB962C8B-B14F-4D97-AF65-F5344CB8AC3E}">
        <p14:creationId xmlns:p14="http://schemas.microsoft.com/office/powerpoint/2010/main" val="108402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18EF0-D70C-47EF-ADB5-2A402859C199}"/>
              </a:ext>
            </a:extLst>
          </p:cNvPr>
          <p:cNvSpPr>
            <a:spLocks noGrp="1"/>
          </p:cNvSpPr>
          <p:nvPr>
            <p:ph type="title"/>
          </p:nvPr>
        </p:nvSpPr>
        <p:spPr>
          <a:xfrm>
            <a:off x="1136428" y="0"/>
            <a:ext cx="7474172" cy="1953127"/>
          </a:xfrm>
        </p:spPr>
        <p:txBody>
          <a:bodyPr>
            <a:normAutofit fontScale="90000"/>
          </a:bodyPr>
          <a:lstStyle/>
          <a:p>
            <a:pPr algn="ctr"/>
            <a:r>
              <a:rPr lang="it-IT" b="1" dirty="0"/>
              <a:t>Concorso docenti </a:t>
            </a:r>
            <a:br>
              <a:rPr lang="it-IT" b="1" dirty="0"/>
            </a:br>
            <a:r>
              <a:rPr lang="it-IT" b="1" dirty="0"/>
              <a:t>ordinario</a:t>
            </a:r>
            <a:br>
              <a:rPr lang="it-IT" dirty="0"/>
            </a:br>
            <a:r>
              <a:rPr lang="it-IT" i="1" u="sng" dirty="0"/>
              <a:t> </a:t>
            </a:r>
            <a:r>
              <a:rPr lang="it-IT" sz="3100" b="1" i="1" u="sng" dirty="0"/>
              <a:t>Aspiranti al Concorso Ordinario per la scuola dell’infanzia e/o scuola primaria</a:t>
            </a:r>
            <a:endParaRPr lang="it-IT" sz="3100" b="1" dirty="0"/>
          </a:p>
        </p:txBody>
      </p:sp>
      <p:sp>
        <p:nvSpPr>
          <p:cNvPr id="9" name="Content Placeholder 8">
            <a:extLst>
              <a:ext uri="{FF2B5EF4-FFF2-40B4-BE49-F238E27FC236}">
                <a16:creationId xmlns:a16="http://schemas.microsoft.com/office/drawing/2014/main" id="{2BCB6AEE-E680-45EB-8AAE-6601699ED4F4}"/>
              </a:ext>
            </a:extLst>
          </p:cNvPr>
          <p:cNvSpPr>
            <a:spLocks noGrp="1"/>
          </p:cNvSpPr>
          <p:nvPr>
            <p:ph idx="1"/>
          </p:nvPr>
        </p:nvSpPr>
        <p:spPr>
          <a:xfrm>
            <a:off x="130124" y="2278173"/>
            <a:ext cx="8648115" cy="4386787"/>
          </a:xfrm>
        </p:spPr>
        <p:txBody>
          <a:bodyPr anchor="ctr">
            <a:normAutofit/>
          </a:bodyPr>
          <a:lstStyle/>
          <a:p>
            <a:pPr fontAlgn="base">
              <a:buNone/>
            </a:pPr>
            <a:r>
              <a:rPr lang="it-IT" b="1" dirty="0"/>
              <a:t>	Posti  sostegno:</a:t>
            </a:r>
            <a:endParaRPr lang="it-IT" dirty="0"/>
          </a:p>
          <a:p>
            <a:pPr fontAlgn="base"/>
            <a:r>
              <a:rPr lang="it-IT" sz="2400" dirty="0"/>
              <a:t>Requisiti già indicati per i posti comuni oppure quelli per i posti di ITP più il titolo di specializzazione su sostegno.</a:t>
            </a:r>
          </a:p>
          <a:p>
            <a:pPr fontAlgn="base">
              <a:buNone/>
            </a:pPr>
            <a:r>
              <a:rPr lang="it-IT" sz="2400" dirty="0"/>
              <a:t> </a:t>
            </a:r>
          </a:p>
          <a:p>
            <a:pPr fontAlgn="base">
              <a:buNone/>
            </a:pPr>
            <a:endParaRPr lang="it-IT" sz="2400" dirty="0"/>
          </a:p>
          <a:p>
            <a:endParaRPr lang="en-US" sz="24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52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B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egnaposto contenuto 4">
            <a:extLst>
              <a:ext uri="{FF2B5EF4-FFF2-40B4-BE49-F238E27FC236}">
                <a16:creationId xmlns:a16="http://schemas.microsoft.com/office/drawing/2014/main" id="{E43C3BDF-0FB8-4820-9171-E90D88B3C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605" y="2713810"/>
            <a:ext cx="1040128" cy="1142998"/>
          </a:xfrm>
          <a:prstGeom prst="rect">
            <a:avLst/>
          </a:prstGeom>
        </p:spPr>
      </p:pic>
    </p:spTree>
    <p:extLst>
      <p:ext uri="{BB962C8B-B14F-4D97-AF65-F5344CB8AC3E}">
        <p14:creationId xmlns:p14="http://schemas.microsoft.com/office/powerpoint/2010/main" val="10840276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1689</Words>
  <Application>Microsoft Office PowerPoint</Application>
  <PresentationFormat>Widescreen</PresentationFormat>
  <Paragraphs>109</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Calibri Light</vt:lpstr>
      <vt:lpstr>PT Serif</vt:lpstr>
      <vt:lpstr>Tema di Office</vt:lpstr>
      <vt:lpstr> </vt:lpstr>
      <vt:lpstr> </vt:lpstr>
      <vt:lpstr>Concorso docenti </vt:lpstr>
      <vt:lpstr>Concorso docenti  </vt:lpstr>
      <vt:lpstr>Concorso docenti  ordinario  Aspiranti al Concorso Ordinario per la scuola secondaria di primo e/o secondo grado</vt:lpstr>
      <vt:lpstr>Concorso docenti  ordinario</vt:lpstr>
      <vt:lpstr>Concorso docenti  ordinario</vt:lpstr>
      <vt:lpstr>Concorso docenti  ordinario  Aspiranti al Concorso Ordinario per la scuola dell’infanzia e/o scuola primaria</vt:lpstr>
      <vt:lpstr>Concorso docenti  ordinario  Aspiranti al Concorso Ordinario per la scuola dell’infanzia e/o scuola primaria</vt:lpstr>
      <vt:lpstr>Concorso docenti  ordinario prove posti comuni</vt:lpstr>
      <vt:lpstr>Concorso docenti  ordinario prove posti comuni</vt:lpstr>
      <vt:lpstr>Concorso docenti  ordinario prove posti comuni</vt:lpstr>
      <vt:lpstr>Concorso docenti  ordinario prove posti sostegno</vt:lpstr>
      <vt:lpstr>Concorso docenti  ordinario prove posti sostegno</vt:lpstr>
      <vt:lpstr>Concorso docenti  straordinario</vt:lpstr>
      <vt:lpstr>Concorso docenti  straordinario</vt:lpstr>
      <vt:lpstr>Concorso docenti  straordinario</vt:lpstr>
      <vt:lpstr>Concorso docenti  straordinario COSA PREVEDE LA PROCEDURA:  1</vt:lpstr>
      <vt:lpstr>     Concorso docenti  straordinario COSA PREVEDE LA PROCEDURA:  2   </vt:lpstr>
      <vt:lpstr> Concorso docenti  straordinario COSA PREVEDE LA PROCEDURA:  3</vt:lpstr>
      <vt:lpstr> Concorso docenti  straordinario COSA PREVEDE LA PROCEDURA:  4</vt:lpstr>
      <vt:lpstr>Concorso docenti  straordinario COSA PREVEDE LA PROCEDURA:  5</vt:lpstr>
      <vt:lpstr>Concorso docenti  straordinario COSA PREVEDE LA PROCEDURA:  6</vt:lpstr>
      <vt:lpstr>Concorso docenti  straordinario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Concorso docenti</dc:title>
  <dc:creator>Utente</dc:creator>
  <cp:lastModifiedBy>gianni</cp:lastModifiedBy>
  <cp:revision>10</cp:revision>
  <dcterms:created xsi:type="dcterms:W3CDTF">2019-11-13T21:07:22Z</dcterms:created>
  <dcterms:modified xsi:type="dcterms:W3CDTF">2019-11-29T11:50:42Z</dcterms:modified>
</cp:coreProperties>
</file>