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826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79556-638D-4CD1-BB2C-16FA23C7A046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03896-6D95-47C4-B777-F48F65D1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45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940A3-768C-4B1D-AB1F-C23A7188CEE4}" type="slidenum">
              <a:rPr lang="it-IT" altLang="it-IT" smtClean="0">
                <a:latin typeface="Arial" charset="0"/>
                <a:cs typeface="Arial" charset="0"/>
              </a:rPr>
              <a:pPr/>
              <a:t>1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4276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940A3-768C-4B1D-AB1F-C23A7188CEE4}" type="slidenum">
              <a:rPr lang="it-IT" altLang="it-IT" smtClean="0">
                <a:latin typeface="Arial" charset="0"/>
                <a:cs typeface="Arial" charset="0"/>
              </a:rPr>
              <a:pPr/>
              <a:t>10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46229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940A3-768C-4B1D-AB1F-C23A7188CEE4}" type="slidenum">
              <a:rPr lang="it-IT" altLang="it-IT" smtClean="0">
                <a:latin typeface="Arial" charset="0"/>
                <a:cs typeface="Arial" charset="0"/>
              </a:rPr>
              <a:pPr/>
              <a:t>11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46583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940A3-768C-4B1D-AB1F-C23A7188CEE4}" type="slidenum">
              <a:rPr lang="it-IT" altLang="it-IT" smtClean="0">
                <a:latin typeface="Arial" charset="0"/>
                <a:cs typeface="Arial" charset="0"/>
              </a:rPr>
              <a:pPr/>
              <a:t>2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91609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940A3-768C-4B1D-AB1F-C23A7188CEE4}" type="slidenum">
              <a:rPr lang="it-IT" altLang="it-IT" smtClean="0">
                <a:latin typeface="Arial" charset="0"/>
                <a:cs typeface="Arial" charset="0"/>
              </a:rPr>
              <a:pPr/>
              <a:t>3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5637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940A3-768C-4B1D-AB1F-C23A7188CEE4}" type="slidenum">
              <a:rPr lang="it-IT" altLang="it-IT" smtClean="0">
                <a:latin typeface="Arial" charset="0"/>
                <a:cs typeface="Arial" charset="0"/>
              </a:rPr>
              <a:pPr/>
              <a:t>4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15657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940A3-768C-4B1D-AB1F-C23A7188CEE4}" type="slidenum">
              <a:rPr lang="it-IT" altLang="it-IT" smtClean="0">
                <a:latin typeface="Arial" charset="0"/>
                <a:cs typeface="Arial" charset="0"/>
              </a:rPr>
              <a:pPr/>
              <a:t>5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2113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940A3-768C-4B1D-AB1F-C23A7188CEE4}" type="slidenum">
              <a:rPr lang="it-IT" altLang="it-IT" smtClean="0">
                <a:latin typeface="Arial" charset="0"/>
                <a:cs typeface="Arial" charset="0"/>
              </a:rPr>
              <a:pPr/>
              <a:t>6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21773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940A3-768C-4B1D-AB1F-C23A7188CEE4}" type="slidenum">
              <a:rPr lang="it-IT" altLang="it-IT" smtClean="0">
                <a:latin typeface="Arial" charset="0"/>
                <a:cs typeface="Arial" charset="0"/>
              </a:rPr>
              <a:pPr/>
              <a:t>7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14647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940A3-768C-4B1D-AB1F-C23A7188CEE4}" type="slidenum">
              <a:rPr lang="it-IT" altLang="it-IT" smtClean="0">
                <a:latin typeface="Arial" charset="0"/>
                <a:cs typeface="Arial" charset="0"/>
              </a:rPr>
              <a:pPr/>
              <a:t>8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96240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940A3-768C-4B1D-AB1F-C23A7188CEE4}" type="slidenum">
              <a:rPr lang="it-IT" altLang="it-IT" smtClean="0">
                <a:latin typeface="Arial" charset="0"/>
                <a:cs typeface="Arial" charset="0"/>
              </a:rPr>
              <a:pPr/>
              <a:t>9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210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6BA09E-404C-B3F6-E63A-588C35AA4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86DD7E8-FC35-500F-4BD1-45F4F079C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C50659-8BA3-25BD-AF3D-D3886A98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D356-8621-4F15-A075-543310DC0678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F266B4-425B-E079-AFAB-C8D489C17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BC4F12-9C08-587C-1FD1-96DF1702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E56E-3427-4A65-BC5C-7A69C955C8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24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5E1E9D-0E22-7F01-DA92-30C533F7F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C76125D-9BEE-6DA6-D2F3-28CEC5902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D25B20-B156-C8CF-61BC-56ECD66A7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D356-8621-4F15-A075-543310DC0678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28F655-B5CC-9C39-A87C-CB551DC0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C2CCA9-04D5-DA3F-A3AC-455F5FC6E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E56E-3427-4A65-BC5C-7A69C955C8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25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59DBF7D-EDFC-57F0-2838-E66B53BC33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3124D79-6B83-DE87-FF76-64C5AD010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043075-E65B-763F-C146-14CF95B8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D356-8621-4F15-A075-543310DC0678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C7BCBF-E680-11C3-6978-973143F60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77758B-419E-FF34-BEE2-1A30F6093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E56E-3427-4A65-BC5C-7A69C955C8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89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4ECC52-0763-8243-1A66-99F5A59FE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7A5921-718F-139E-FB53-EBF89CED6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C707F7-B33B-EDC7-4EE2-1DDEB9A77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D356-8621-4F15-A075-543310DC0678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70E5DE-8EF0-EA3B-70A5-9D9D894B5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6515D5-1659-0676-C6EE-C84BB5EBA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E56E-3427-4A65-BC5C-7A69C955C8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19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09DA48-49D3-F5C2-8F8F-45873E2C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4DD4EB-F826-ABA7-5E1F-1B026FF8C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691110-B581-0B1C-54B8-86D5DCA94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D356-8621-4F15-A075-543310DC0678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84756F-7B47-3200-0217-1124BF37E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C653A0-4A2C-607F-F0F6-8EAFDFE9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E56E-3427-4A65-BC5C-7A69C955C8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74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CFC90A-2FD2-0844-1D5E-62DF3DE6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2E839C-07B4-864D-60AD-75ED7ACE2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BB0AC13-F2DC-F847-DEC3-28813F541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C92FD69-1118-1201-2616-EE36F5689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D356-8621-4F15-A075-543310DC0678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A6D527C-6EDE-DC38-8B82-9E188109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A8D24B0-8295-F24B-1CFB-008918756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E56E-3427-4A65-BC5C-7A69C955C8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85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CC4DFC-2828-8061-0E36-002E48573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7AE4958-563F-835B-E6D1-442052C3F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FA1EF0-C855-B0A4-5945-925CD1E6D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C807DAF-8CF7-D330-A948-A48B17097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CC76D96-CA87-F77F-2450-1DAE9F85D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F5D4F89-3D43-7D52-44E5-32F03C334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D356-8621-4F15-A075-543310DC0678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E5C9A0E-F052-8277-604E-9175EC3E1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4904A06-4722-6CF3-0564-5E95462C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E56E-3427-4A65-BC5C-7A69C955C8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041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0716F0-8652-3C15-97D2-01CDADA9A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B39AF44-2E76-1F4C-93C5-43581888B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D356-8621-4F15-A075-543310DC0678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A7F8E4-37E9-2DF7-E36B-F19EF152C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52B6AA5-CB42-CD6C-A659-6101858B4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E56E-3427-4A65-BC5C-7A69C955C8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100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33ABF0B-92B0-18BF-7349-BF8416297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D356-8621-4F15-A075-543310DC0678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B646769-BEE6-DE72-F59B-351FF5549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B28C1A7-2F21-FCEE-3A61-3EE8B2996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E56E-3427-4A65-BC5C-7A69C955C8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07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552D00-8E98-A743-EFDD-F51FA1C30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ED550F-E206-F025-484A-F677D8645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E10D85E-D1D4-0C28-097F-2C49347A3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8819F9C-0032-FE51-C275-C0CC0DB27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D356-8621-4F15-A075-543310DC0678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EB0416B-9FE5-DEA8-0E9B-95909732D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2AA53E-2615-053F-2F3B-29557851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E56E-3427-4A65-BC5C-7A69C955C8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41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A73458-CDBA-B18A-4F83-9AEC08ECB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ECECBE7-8553-D6E5-A77A-FF59A8DF9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FB9877-8008-4C79-4C06-6D206E18F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B66D867-DA86-C557-AB8D-5BAB871D9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D356-8621-4F15-A075-543310DC0678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02625D-A5A5-A2B0-B1BE-DE0DF4ECA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4B71D6-5B74-CDD8-8E71-44F7C9BF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E56E-3427-4A65-BC5C-7A69C955C8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20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7792EF0-2972-E828-5C68-45CD6977D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D53EBF1-9FFE-9B66-5D4D-7A821456C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9A6DB2-C662-9B33-D01F-B9817805C3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BD356-8621-4F15-A075-543310DC0678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EEB70C-7E65-DF4C-A81E-947E722CA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3D6964-6FDC-C72A-A803-95D2B8BD2A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5E56E-3427-4A65-BC5C-7A69C955C8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4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/>
              <a:t>Proteo Fare Sapere</a:t>
            </a:r>
          </a:p>
        </p:txBody>
      </p:sp>
      <p:sp>
        <p:nvSpPr>
          <p:cNvPr id="2051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B4A108-E86B-4349-82D5-7F9A4F91A9EE}" type="slidenum">
              <a:rPr lang="it-IT" altLang="it-IT" smtClean="0">
                <a:cs typeface="Arial" charset="0"/>
              </a:rPr>
              <a:pPr/>
              <a:t>1</a:t>
            </a:fld>
            <a:endParaRPr lang="it-IT" altLang="it-IT">
              <a:cs typeface="Arial" charset="0"/>
            </a:endParaRPr>
          </a:p>
        </p:txBody>
      </p:sp>
      <p:sp>
        <p:nvSpPr>
          <p:cNvPr id="2052" name="Text Box 39"/>
          <p:cNvSpPr txBox="1">
            <a:spLocks noChangeArrowheads="1"/>
          </p:cNvSpPr>
          <p:nvPr/>
        </p:nvSpPr>
        <p:spPr bwMode="auto">
          <a:xfrm>
            <a:off x="1193227" y="1213008"/>
            <a:ext cx="9476509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t-IT" dirty="0"/>
          </a:p>
          <a:p>
            <a:pPr algn="ctr"/>
            <a:r>
              <a:rPr lang="it-IT" sz="5400" b="1" i="1" dirty="0"/>
              <a:t>Il decreto legge n.36 del 30 aprile 2022</a:t>
            </a:r>
          </a:p>
          <a:p>
            <a:pPr algn="ctr"/>
            <a:endParaRPr lang="it-IT" sz="2400" b="1" i="1" dirty="0"/>
          </a:p>
          <a:p>
            <a:pPr algn="ctr"/>
            <a:r>
              <a:rPr lang="it-IT" sz="4000" b="1" i="1" dirty="0">
                <a:solidFill>
                  <a:srgbClr val="FF0000"/>
                </a:solidFill>
              </a:rPr>
              <a:t>Le modifiche al </a:t>
            </a:r>
            <a:r>
              <a:rPr lang="it-IT" sz="4000" b="1" i="1" dirty="0" err="1">
                <a:solidFill>
                  <a:srgbClr val="FF0000"/>
                </a:solidFill>
              </a:rPr>
              <a:t>dlgs</a:t>
            </a:r>
            <a:r>
              <a:rPr lang="it-IT" sz="4000" b="1" i="1" dirty="0">
                <a:solidFill>
                  <a:srgbClr val="FF0000"/>
                </a:solidFill>
              </a:rPr>
              <a:t> 165/2001 sui concorsi pubblici e sul codice di comportamento dei pubblici dipendenti.</a:t>
            </a:r>
          </a:p>
          <a:p>
            <a:pPr algn="ctr"/>
            <a:r>
              <a:rPr lang="it-IT" sz="4000" b="1" i="1" dirty="0">
                <a:solidFill>
                  <a:srgbClr val="FF0000"/>
                </a:solidFill>
              </a:rPr>
              <a:t>PNRR e scuola</a:t>
            </a:r>
            <a:endParaRPr lang="it-IT" sz="3200" b="1" i="1" dirty="0">
              <a:solidFill>
                <a:srgbClr val="FF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it-IT" altLang="it-IT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1F9F4A68-B33C-43F5-9F54-895A2234A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8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4A752655-C27C-56F4-E549-52D3B6F06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3194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319668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/>
              <a:t>Proteo Fare Sapere</a:t>
            </a:r>
          </a:p>
        </p:txBody>
      </p:sp>
      <p:sp>
        <p:nvSpPr>
          <p:cNvPr id="2051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B4A108-E86B-4349-82D5-7F9A4F91A9EE}" type="slidenum">
              <a:rPr lang="it-IT" altLang="it-IT" smtClean="0">
                <a:cs typeface="Arial" charset="0"/>
              </a:rPr>
              <a:pPr/>
              <a:t>10</a:t>
            </a:fld>
            <a:endParaRPr lang="it-IT" altLang="it-IT">
              <a:cs typeface="Arial" charset="0"/>
            </a:endParaRPr>
          </a:p>
        </p:txBody>
      </p:sp>
      <p:sp>
        <p:nvSpPr>
          <p:cNvPr id="2052" name="Text Box 39"/>
          <p:cNvSpPr txBox="1">
            <a:spLocks noChangeArrowheads="1"/>
          </p:cNvSpPr>
          <p:nvPr/>
        </p:nvSpPr>
        <p:spPr bwMode="auto">
          <a:xfrm>
            <a:off x="736847" y="1779687"/>
            <a:ext cx="1044013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articolo 6 opera la revisione del quadro normativo sulla mobilità orizzontale modificando l’art.30 del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dlgs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165/2001 introducendo: </a:t>
            </a:r>
            <a:endParaRPr lang="it-IT" alt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l’obbligo per le amministrazioni di pubblicare i posti disponibili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l’utilizzo del portale da parte degli interessati per l’invio delle candidature (previa registrazione  e invio del curriculum)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il limite dei comandi e dei distacchi al 25% dei posti disponibili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la cessazione degli attuali comandi e distacchi al 31 dicembre 2022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la previsione di procedure straordinarie di assunzione dei comandati e distaccati nel limite del 50% delle facoltà </a:t>
            </a:r>
            <a:r>
              <a:rPr lang="it-IT" altLang="it-IT" sz="2100" b="1" dirty="0" err="1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assunzionali</a:t>
            </a:r>
            <a:endParaRPr lang="it-IT" altLang="it-IT" sz="2100" b="1" dirty="0">
              <a:solidFill>
                <a:schemeClr val="accent1"/>
              </a:solidFill>
              <a:latin typeface="Arial Unicode MS"/>
              <a:cs typeface="Courier New" panose="02070309020205020404" pitchFamily="49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……….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it-IT" altLang="it-IT" sz="2100" b="1" dirty="0">
              <a:solidFill>
                <a:schemeClr val="accent1"/>
              </a:solidFill>
              <a:latin typeface="Arial Unicode MS"/>
              <a:cs typeface="Courier New" panose="02070309020205020404" pitchFamily="49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it-IT" altLang="it-IT" sz="2100" b="1" dirty="0">
              <a:solidFill>
                <a:schemeClr val="accent1"/>
              </a:solidFill>
              <a:latin typeface="Arial Unicode MS"/>
              <a:cs typeface="Courier New" panose="02070309020205020404" pitchFamily="49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it-IT" altLang="it-IT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1F9F4A68-B33C-43F5-9F54-895A2234A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8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4A752655-C27C-56F4-E549-52D3B6F06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3194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779143-22CE-D8EE-AC30-FAEE4C7EA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F85FC15-6CBB-A296-DE58-2FC535680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A7AE17B-129D-B131-AD37-BDF9B5B82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BF37CE4-B6CD-F144-7A61-751F0ACFF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752F4FB-5B7E-BB80-B404-A88C75DD3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1D920C9-AAB3-20EA-DCFD-DA71739FA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37452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/>
              <a:t>Proteo Fare Sapere</a:t>
            </a:r>
          </a:p>
        </p:txBody>
      </p:sp>
      <p:sp>
        <p:nvSpPr>
          <p:cNvPr id="2051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B4A108-E86B-4349-82D5-7F9A4F91A9EE}" type="slidenum">
              <a:rPr lang="it-IT" altLang="it-IT" smtClean="0">
                <a:cs typeface="Arial" charset="0"/>
              </a:rPr>
              <a:pPr/>
              <a:t>11</a:t>
            </a:fld>
            <a:endParaRPr lang="it-IT" altLang="it-IT">
              <a:cs typeface="Arial" charset="0"/>
            </a:endParaRPr>
          </a:p>
        </p:txBody>
      </p:sp>
      <p:sp>
        <p:nvSpPr>
          <p:cNvPr id="2052" name="Text Box 39"/>
          <p:cNvSpPr txBox="1">
            <a:spLocks noChangeArrowheads="1"/>
          </p:cNvSpPr>
          <p:nvPr/>
        </p:nvSpPr>
        <p:spPr bwMode="auto">
          <a:xfrm>
            <a:off x="736847" y="1779687"/>
            <a:ext cx="1044013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articolo 47 al fine supportare le istituzioni scolastiche prevede: </a:t>
            </a:r>
            <a:endParaRPr lang="it-IT" alt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La costituzione di un contingente di comandi per ogni anno (dal 2022/23 al 2025/26) pari a 85 posti di docenti e assistenti ammnistrativi e a 3 posti di dirigente scolastico da utilizzare presso l'Amministrazione centrale e presso gli Uffici scolastici regionali per la costituzione del Gruppo di supporto alle scuole per il PNRR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il Gruppo di supporto, nonché le equipe formative territoriali, già costituite e rientranti tra i progetti in essere del PNRR, assicurano un costante accompagnamento alle istituzioni scolastiche per l'attuazione degli investimenti del PNRR, con il coordinamento funzionale dell'Unità di missione del PNRR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19191A"/>
                </a:solidFill>
                <a:effectLst/>
                <a:latin typeface="Roboto Mono"/>
              </a:rPr>
              <a:t>. </a:t>
            </a:r>
            <a:endParaRPr kumimoji="0" lang="it-IT" altLang="it-IT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altLang="it-IT" sz="2100" b="1" dirty="0">
                <a:solidFill>
                  <a:srgbClr val="FF0000"/>
                </a:solidFill>
                <a:latin typeface="Arial Unicode MS"/>
                <a:cs typeface="Courier New" panose="02070309020205020404" pitchFamily="49" charset="0"/>
              </a:rPr>
              <a:t>I fondi necessari sono prelevati dal fondo per il funzionamento delle istituzioni scolastiche previsto dalla legge 107/2015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it-IT" altLang="it-IT" sz="2100" b="1" dirty="0">
              <a:solidFill>
                <a:schemeClr val="accent1"/>
              </a:solidFill>
              <a:latin typeface="Arial Unicode MS"/>
              <a:cs typeface="Courier New" panose="02070309020205020404" pitchFamily="49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it-IT" altLang="it-IT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1F9F4A68-B33C-43F5-9F54-895A2234A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8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4A752655-C27C-56F4-E549-52D3B6F06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3194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779143-22CE-D8EE-AC30-FAEE4C7EA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F85FC15-6CBB-A296-DE58-2FC535680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A7AE17B-129D-B131-AD37-BDF9B5B82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BF37CE4-B6CD-F144-7A61-751F0ACFF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752F4FB-5B7E-BB80-B404-A88C75DD3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1D920C9-AAB3-20EA-DCFD-DA71739FA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94078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/>
              <a:t>Proteo Fare Sapere</a:t>
            </a:r>
          </a:p>
        </p:txBody>
      </p:sp>
      <p:sp>
        <p:nvSpPr>
          <p:cNvPr id="2051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B4A108-E86B-4349-82D5-7F9A4F91A9EE}" type="slidenum">
              <a:rPr lang="it-IT" altLang="it-IT" smtClean="0">
                <a:cs typeface="Arial" charset="0"/>
              </a:rPr>
              <a:pPr/>
              <a:t>2</a:t>
            </a:fld>
            <a:endParaRPr lang="it-IT" altLang="it-IT">
              <a:cs typeface="Arial" charset="0"/>
            </a:endParaRPr>
          </a:p>
        </p:txBody>
      </p:sp>
      <p:sp>
        <p:nvSpPr>
          <p:cNvPr id="2052" name="Text Box 39"/>
          <p:cNvSpPr txBox="1">
            <a:spLocks noChangeArrowheads="1"/>
          </p:cNvSpPr>
          <p:nvPr/>
        </p:nvSpPr>
        <p:spPr bwMode="auto">
          <a:xfrm>
            <a:off x="683581" y="1717470"/>
            <a:ext cx="10502283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t-IT" dirty="0"/>
          </a:p>
          <a:p>
            <a:pPr algn="just"/>
            <a: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  <a:t>Il Decreto-Legge 36 del 30 aprile 2022 «</a:t>
            </a:r>
            <a:r>
              <a:rPr lang="it-IT" alt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Ulteriori misure urgenti per l’attuazione del Piano Nazionale di Ripresa e Resilienza (PNRR)» </a:t>
            </a:r>
            <a: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  <a:t>reca al 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Capo I «Misure per l'attuazione del Piano nazionale di ripresa e resilienza in materia di pubblica amministrazione e università e ricerca»</a:t>
            </a:r>
          </a:p>
          <a:p>
            <a:pPr algn="just"/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Gli articoli 1, 2, 3, 4 e 6 del decreto modificano il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dlgs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165/2001.</a:t>
            </a:r>
          </a:p>
          <a:p>
            <a:pPr algn="ctr"/>
            <a:endParaRPr lang="it-IT" sz="3600" b="1" i="1" dirty="0">
              <a:solidFill>
                <a:srgbClr val="FF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it-IT" altLang="it-IT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1F9F4A68-B33C-43F5-9F54-895A2234A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8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4A752655-C27C-56F4-E549-52D3B6F06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3194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229587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/>
              <a:t>Proteo Fare Sapere</a:t>
            </a:r>
          </a:p>
        </p:txBody>
      </p:sp>
      <p:sp>
        <p:nvSpPr>
          <p:cNvPr id="2051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B4A108-E86B-4349-82D5-7F9A4F91A9EE}" type="slidenum">
              <a:rPr lang="it-IT" altLang="it-IT" smtClean="0">
                <a:cs typeface="Arial" charset="0"/>
              </a:rPr>
              <a:pPr/>
              <a:t>3</a:t>
            </a:fld>
            <a:endParaRPr lang="it-IT" altLang="it-IT">
              <a:cs typeface="Arial" charset="0"/>
            </a:endParaRPr>
          </a:p>
        </p:txBody>
      </p:sp>
      <p:sp>
        <p:nvSpPr>
          <p:cNvPr id="2052" name="Text Box 39"/>
          <p:cNvSpPr txBox="1">
            <a:spLocks noChangeArrowheads="1"/>
          </p:cNvSpPr>
          <p:nvPr/>
        </p:nvSpPr>
        <p:spPr bwMode="auto">
          <a:xfrm>
            <a:off x="733706" y="1715891"/>
            <a:ext cx="10502283" cy="563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articolo 1 modifica 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l'articolo 6-ter, comma 1, del </a:t>
            </a:r>
            <a:r>
              <a:rPr lang="it-IT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dlgs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n.165/2001 che come modificato stabilisce: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dirty="0">
                <a:solidFill>
                  <a:srgbClr val="19191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Con decreti di natura non regolamentare  adottati  dal  Ministro per </a:t>
            </a:r>
            <a:r>
              <a:rPr lang="it-IT" sz="1800" b="1" i="1" dirty="0">
                <a:solidFill>
                  <a:srgbClr val="19191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((...))</a:t>
            </a:r>
            <a:r>
              <a:rPr lang="it-IT" sz="1800" dirty="0">
                <a:solidFill>
                  <a:srgbClr val="19191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pubblica amministrazione di concerto con  il  Ministro dell'economia e delle finanze,  sono  definite,  nel  rispetto  degli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solidFill>
                  <a:srgbClr val="19191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equilibri di finanza pubblica, </a:t>
            </a:r>
            <a:r>
              <a:rPr lang="it-IT" sz="1800" b="1" dirty="0">
                <a:solidFill>
                  <a:srgbClr val="19191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linee di indirizzo</a:t>
            </a:r>
            <a:r>
              <a:rPr lang="it-IT" sz="1800" dirty="0">
                <a:solidFill>
                  <a:srgbClr val="19191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per  orientare  le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solidFill>
                  <a:srgbClr val="19191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amministrazioni pubbliche nella predisposizione dei rispettivi  piani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solidFill>
                  <a:srgbClr val="19191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dei fabbisogni di personale ai sensi dell'articolo 6, comma 2,  anche con  riferimento  a  fabbisogni  prioritari  o  emergenti  </a:t>
            </a:r>
            <a:r>
              <a:rPr lang="it-IT" sz="1800" b="1" i="1" dirty="0">
                <a:solidFill>
                  <a:srgbClr val="19191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((e   alla definizione  dei  nuovi  profili  professionali   individuati   dalla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i="1" dirty="0">
                <a:solidFill>
                  <a:srgbClr val="19191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contrattazione collettiva, con particolare  riguardo  all'insieme  di </a:t>
            </a:r>
            <a:r>
              <a:rPr lang="it-IT" sz="1800" b="1" i="1" u="sng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conoscenze, competenze, capacità del personale</a:t>
            </a:r>
            <a:r>
              <a:rPr lang="it-IT" sz="1800" b="1" i="1" dirty="0">
                <a:solidFill>
                  <a:srgbClr val="19191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assumere anche per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i="1" dirty="0">
                <a:solidFill>
                  <a:srgbClr val="19191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sostenere  la  </a:t>
            </a:r>
            <a:r>
              <a:rPr lang="it-IT" sz="1800" b="1" i="1" u="sng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transizione  digitale  ed  ecologica</a:t>
            </a:r>
            <a:r>
              <a:rPr lang="it-IT" sz="1800" b="1" i="1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1800" b="1" i="1" dirty="0">
                <a:solidFill>
                  <a:srgbClr val="19191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della   pubblica amministrazione))</a:t>
            </a:r>
            <a:r>
              <a:rPr lang="it-IT" sz="1800" dirty="0">
                <a:solidFill>
                  <a:srgbClr val="19191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alt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3600" b="1" i="1" dirty="0">
              <a:solidFill>
                <a:srgbClr val="FF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it-IT" altLang="it-IT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1F9F4A68-B33C-43F5-9F54-895A2234A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8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4A752655-C27C-56F4-E549-52D3B6F06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3194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779143-22CE-D8EE-AC30-FAEE4C7EA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62398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/>
              <a:t>Proteo Fare Sapere</a:t>
            </a:r>
          </a:p>
        </p:txBody>
      </p:sp>
      <p:sp>
        <p:nvSpPr>
          <p:cNvPr id="2051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B4A108-E86B-4349-82D5-7F9A4F91A9EE}" type="slidenum">
              <a:rPr lang="it-IT" altLang="it-IT" smtClean="0">
                <a:cs typeface="Arial" charset="0"/>
              </a:rPr>
              <a:pPr/>
              <a:t>4</a:t>
            </a:fld>
            <a:endParaRPr lang="it-IT" altLang="it-IT">
              <a:cs typeface="Arial" charset="0"/>
            </a:endParaRPr>
          </a:p>
        </p:txBody>
      </p:sp>
      <p:sp>
        <p:nvSpPr>
          <p:cNvPr id="2052" name="Text Box 39"/>
          <p:cNvSpPr txBox="1">
            <a:spLocks noChangeArrowheads="1"/>
          </p:cNvSpPr>
          <p:nvPr/>
        </p:nvSpPr>
        <p:spPr bwMode="auto">
          <a:xfrm>
            <a:off x="733706" y="1715891"/>
            <a:ext cx="10502283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articolo 2 introduce nel </a:t>
            </a:r>
            <a:r>
              <a:rPr lang="it-IT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dlgs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n.165/2001 l’articolo 35 ter che stabilisce per le </a:t>
            </a:r>
            <a:r>
              <a:rPr lang="it-IT" altLang="it-IT" sz="2400" u="sng" dirty="0">
                <a:latin typeface="Arial" panose="020B0604020202020204" pitchFamily="34" charset="0"/>
                <a:cs typeface="Arial" panose="020B0604020202020204" pitchFamily="34" charset="0"/>
              </a:rPr>
              <a:t>amministrazioni pubbliche </a:t>
            </a:r>
            <a:r>
              <a:rPr lang="it-IT" altLang="it-IT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centrali</a:t>
            </a:r>
            <a:r>
              <a:rPr lang="it-IT" altLang="it-IT" sz="2400" u="sng" dirty="0">
                <a:solidFill>
                  <a:srgbClr val="19191A"/>
                </a:solidFill>
                <a:latin typeface="Arial Unicode MS"/>
                <a:cs typeface="Courier New" panose="02070309020205020404" pitchFamily="49" charset="0"/>
              </a:rPr>
              <a:t> </a:t>
            </a:r>
            <a:r>
              <a:rPr kumimoji="0" lang="it-IT" altLang="it-IT" sz="2400" b="0" i="0" u="sng" strike="noStrike" cap="none" normalizeH="0" baseline="0" dirty="0">
                <a:ln>
                  <a:noFill/>
                </a:ln>
                <a:solidFill>
                  <a:srgbClr val="19191A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e le autorità amministrative  indipendenti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kumimoji="0" lang="it-IT" altLang="it-IT" sz="22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L'assunzione  a tempo determinato e  indeterminato  avviene  mediante  concorsi   pubblici ai  quali  si  accede  mediante registrazione nel Portale unico del reclutamento il cui utilizzo è esteso </a:t>
            </a:r>
            <a:r>
              <a:rPr lang="it-IT" altLang="it-IT" sz="22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anche </a:t>
            </a:r>
            <a:r>
              <a:rPr lang="it-IT" sz="22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a Regioni ed enti locali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L’accesso al portale è gratuito, </a:t>
            </a:r>
            <a:r>
              <a:rPr lang="it-IT" altLang="it-IT" sz="22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l'interessato compila il proprio  curriculum  vitae,  le commissioni vengono individuate attraverso il Portale unico.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200" b="1" dirty="0">
              <a:solidFill>
                <a:schemeClr val="accent1"/>
              </a:solidFill>
              <a:latin typeface="Arial Unicode MS"/>
              <a:cs typeface="Courier New" panose="02070309020205020404" pitchFamily="49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it-IT" altLang="it-IT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1F9F4A68-B33C-43F5-9F54-895A2234A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8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4A752655-C27C-56F4-E549-52D3B6F06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3194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779143-22CE-D8EE-AC30-FAEE4C7EA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F85FC15-6CBB-A296-DE58-2FC535680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17031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/>
              <a:t>Proteo Fare Sapere</a:t>
            </a:r>
          </a:p>
        </p:txBody>
      </p:sp>
      <p:sp>
        <p:nvSpPr>
          <p:cNvPr id="2051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B4A108-E86B-4349-82D5-7F9A4F91A9EE}" type="slidenum">
              <a:rPr lang="it-IT" altLang="it-IT" smtClean="0">
                <a:cs typeface="Arial" charset="0"/>
              </a:rPr>
              <a:pPr/>
              <a:t>5</a:t>
            </a:fld>
            <a:endParaRPr lang="it-IT" altLang="it-IT">
              <a:cs typeface="Arial" charset="0"/>
            </a:endParaRPr>
          </a:p>
        </p:txBody>
      </p:sp>
      <p:sp>
        <p:nvSpPr>
          <p:cNvPr id="2052" name="Text Box 39"/>
          <p:cNvSpPr txBox="1">
            <a:spLocks noChangeArrowheads="1"/>
          </p:cNvSpPr>
          <p:nvPr/>
        </p:nvSpPr>
        <p:spPr bwMode="auto">
          <a:xfrm>
            <a:off x="733706" y="1715891"/>
            <a:ext cx="10502283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articolo 3 introduce nel </a:t>
            </a:r>
            <a:r>
              <a:rPr lang="it-IT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dlgs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n.165/2001 l’articolo 35 quater che regola il procedimento per l’assunzione del personale non dirigenziale prevedendo: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l'espletamento di almeno una prova scritta, anche a  contenuto teorico-pratico, e di una prova  orale,  comprendente  l'accertamento della conoscenza di </a:t>
            </a:r>
            <a:r>
              <a:rPr lang="it-IT" altLang="it-IT" sz="2200" b="1" u="sng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almeno una lingua straniera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Le  prove  di  esame sono finalizzate ad accertare il possesso  delle  competenze,  intese come  insieme  delle  </a:t>
            </a:r>
            <a:r>
              <a:rPr lang="it-IT" altLang="it-IT" sz="2200" b="1" u="sng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conoscenze  e  delle   capacità   tecniche   o manageriali</a:t>
            </a:r>
            <a:endParaRPr lang="it-IT" altLang="it-IT" sz="2200" b="1" dirty="0">
              <a:solidFill>
                <a:schemeClr val="accent1"/>
              </a:solidFill>
              <a:latin typeface="Arial Unicode MS"/>
              <a:cs typeface="Courier New" panose="02070309020205020404" pitchFamily="49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Il numero delle prove d'esame e le relative modalità di  svolgimento e correzione  devono  contemperare  l'ampiezza  e  profondità  della valutazione delle competenze definite nel  bando  con  l'esigenza  di assicurare tempi rapidi e certi di svolgimento del concorso 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it-IT" sz="3600" b="1" i="1" dirty="0">
              <a:solidFill>
                <a:srgbClr val="FF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it-IT" altLang="it-IT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1F9F4A68-B33C-43F5-9F54-895A2234A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8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4A752655-C27C-56F4-E549-52D3B6F06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3194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779143-22CE-D8EE-AC30-FAEE4C7EA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F85FC15-6CBB-A296-DE58-2FC535680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A7AE17B-129D-B131-AD37-BDF9B5B82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44557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/>
              <a:t>Proteo Fare Sapere</a:t>
            </a:r>
          </a:p>
        </p:txBody>
      </p:sp>
      <p:sp>
        <p:nvSpPr>
          <p:cNvPr id="2051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B4A108-E86B-4349-82D5-7F9A4F91A9EE}" type="slidenum">
              <a:rPr lang="it-IT" altLang="it-IT" smtClean="0">
                <a:cs typeface="Arial" charset="0"/>
              </a:rPr>
              <a:pPr/>
              <a:t>6</a:t>
            </a:fld>
            <a:endParaRPr lang="it-IT" altLang="it-IT">
              <a:cs typeface="Arial" charset="0"/>
            </a:endParaRPr>
          </a:p>
        </p:txBody>
      </p:sp>
      <p:sp>
        <p:nvSpPr>
          <p:cNvPr id="2052" name="Text Box 39"/>
          <p:cNvSpPr txBox="1">
            <a:spLocks noChangeArrowheads="1"/>
          </p:cNvSpPr>
          <p:nvPr/>
        </p:nvSpPr>
        <p:spPr bwMode="auto">
          <a:xfrm>
            <a:off x="532660" y="1715891"/>
            <a:ext cx="1082114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articolo 3 introduce nel </a:t>
            </a:r>
            <a:r>
              <a:rPr lang="it-IT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dlgs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n.165/2001 l’articolo 35 quater che regola il procedimento per l’assunzione del personale non dirigenziale prevedendo: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l'utilizzo   di   strumenti   informatici   e   digitali   e, facoltativamente,  lo  svolgimento  in  videoconferenza  della  prova orale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le prove di esame possano essere  precedute  da  forme  di preselezione  con  test  predisposti  anche  da  </a:t>
            </a:r>
            <a:r>
              <a:rPr lang="it-IT" altLang="it-IT" sz="2100" b="1" u="sng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imprese  e  soggetti specializzati in selezione di personale</a:t>
            </a:r>
            <a:endParaRPr lang="it-IT" altLang="it-IT" sz="2100" b="1" dirty="0">
              <a:solidFill>
                <a:schemeClr val="accent1"/>
              </a:solidFill>
              <a:latin typeface="Arial Unicode MS"/>
              <a:cs typeface="Courier New" panose="02070309020205020404" pitchFamily="49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i contenuti delle prova sono disciplinati  dalle singole  amministrazioni  le quali adottano la </a:t>
            </a:r>
            <a:r>
              <a:rPr lang="it-IT" altLang="it-IT" sz="2100" b="1" u="sng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tipologia selettiva  più conferente</a:t>
            </a: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  con  la  tipologia  dei  posti  messi  a concorso,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per l'assunzione di  profili  specializzati, oltre  alle  competenze,  sono  valutate  le  esperienze  lavorative pregresse e pertinenti. Le amministrazioni possono prevedere che </a:t>
            </a:r>
            <a:r>
              <a:rPr lang="it-IT" altLang="it-IT" sz="2100" b="1" u="sng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nella predisposizione delle prove</a:t>
            </a: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 le commissioni siano  integrate da esperti in valutazione delle competenze e selezione del personale</a:t>
            </a:r>
            <a:endParaRPr lang="it-IT" sz="2100" b="1" i="1" dirty="0">
              <a:solidFill>
                <a:srgbClr val="FF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it-IT" altLang="it-IT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1F9F4A68-B33C-43F5-9F54-895A2234A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8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4A752655-C27C-56F4-E549-52D3B6F06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3194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779143-22CE-D8EE-AC30-FAEE4C7EA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F85FC15-6CBB-A296-DE58-2FC535680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A7AE17B-129D-B131-AD37-BDF9B5B82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BF37CE4-B6CD-F144-7A61-751F0ACFF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71937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/>
              <a:t>Proteo Fare Sapere</a:t>
            </a:r>
          </a:p>
        </p:txBody>
      </p:sp>
      <p:sp>
        <p:nvSpPr>
          <p:cNvPr id="2051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B4A108-E86B-4349-82D5-7F9A4F91A9EE}" type="slidenum">
              <a:rPr lang="it-IT" altLang="it-IT" smtClean="0">
                <a:cs typeface="Arial" charset="0"/>
              </a:rPr>
              <a:pPr/>
              <a:t>7</a:t>
            </a:fld>
            <a:endParaRPr lang="it-IT" altLang="it-IT">
              <a:cs typeface="Arial" charset="0"/>
            </a:endParaRPr>
          </a:p>
        </p:txBody>
      </p:sp>
      <p:sp>
        <p:nvSpPr>
          <p:cNvPr id="2052" name="Text Box 39"/>
          <p:cNvSpPr txBox="1">
            <a:spLocks noChangeArrowheads="1"/>
          </p:cNvSpPr>
          <p:nvPr/>
        </p:nvSpPr>
        <p:spPr bwMode="auto">
          <a:xfrm>
            <a:off x="404668" y="1881866"/>
            <a:ext cx="1082114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articolo 3 introduce nel </a:t>
            </a:r>
            <a:r>
              <a:rPr lang="it-IT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dlgs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n.165/2001 l’articolo 35 quater che regola il procedimento per l’assunzione del personale non dirigenziale prevedendo: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i titoli e </a:t>
            </a:r>
            <a:r>
              <a:rPr lang="it-IT" altLang="it-IT" sz="2100" b="1" u="sng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l'eventuale esperienza professionale</a:t>
            </a: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, inclusi i titoli di servizio, possano concorrere, in misura </a:t>
            </a:r>
            <a:r>
              <a:rPr lang="it-IT" altLang="it-IT" sz="2100" b="1" u="sng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non superiore a  un terzo</a:t>
            </a: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, alla formazione del punteggio finale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ai concorsi banditi prima della data di entrata  in  vigore  del decreto continua ad applicarsi la  disciplina  vigente  alla data di pubblicazione del bando.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it-IT" altLang="it-IT" sz="2100" b="1" dirty="0">
              <a:solidFill>
                <a:schemeClr val="accent1"/>
              </a:solidFill>
              <a:latin typeface="Arial Unicode MS"/>
              <a:cs typeface="Courier New" panose="02070309020205020404" pitchFamily="49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it-IT" altLang="it-IT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1F9F4A68-B33C-43F5-9F54-895A2234A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8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4A752655-C27C-56F4-E549-52D3B6F06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3194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779143-22CE-D8EE-AC30-FAEE4C7EA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F85FC15-6CBB-A296-DE58-2FC535680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A7AE17B-129D-B131-AD37-BDF9B5B82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BF37CE4-B6CD-F144-7A61-751F0ACFF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752F4FB-5B7E-BB80-B404-A88C75DD3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82312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/>
              <a:t>Proteo Fare Sapere</a:t>
            </a:r>
          </a:p>
        </p:txBody>
      </p:sp>
      <p:sp>
        <p:nvSpPr>
          <p:cNvPr id="2051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B4A108-E86B-4349-82D5-7F9A4F91A9EE}" type="slidenum">
              <a:rPr lang="it-IT" altLang="it-IT" smtClean="0">
                <a:cs typeface="Arial" charset="0"/>
              </a:rPr>
              <a:pPr/>
              <a:t>8</a:t>
            </a:fld>
            <a:endParaRPr lang="it-IT" altLang="it-IT">
              <a:cs typeface="Arial" charset="0"/>
            </a:endParaRPr>
          </a:p>
        </p:txBody>
      </p:sp>
      <p:sp>
        <p:nvSpPr>
          <p:cNvPr id="2052" name="Text Box 39"/>
          <p:cNvSpPr txBox="1">
            <a:spLocks noChangeArrowheads="1"/>
          </p:cNvSpPr>
          <p:nvPr/>
        </p:nvSpPr>
        <p:spPr bwMode="auto">
          <a:xfrm>
            <a:off x="468816" y="1779687"/>
            <a:ext cx="10992255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articolo 4 modifica 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l’articolo 54 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it-IT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dlgs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n.165/2001 sul codice di comportamento dei dipendenti pubblici inserendo un comma 1 bis che stabilisce: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Il  codice contiene, altresì, una sezione dedicata al </a:t>
            </a:r>
            <a:r>
              <a:rPr lang="it-IT" altLang="it-IT" sz="2100" b="1" u="sng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corretto  utilizzo</a:t>
            </a: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  delle tecnologie informatiche e dei mezzi di informazione e social media da parte dei dipendenti pubblici, anche </a:t>
            </a:r>
            <a:r>
              <a:rPr lang="it-IT" altLang="it-IT" sz="2100" b="1" u="sng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al fine di  tutelare  l'immagine</a:t>
            </a: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 della pubblica amministrazione.»;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e inserendo un comma 7 che stabilisce:</a:t>
            </a:r>
            <a:r>
              <a:rPr lang="it-IT" altLang="it-IT" sz="24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Le pubbliche  amministrazioni  prevedono  lo  svolgimento  di  un  ciclo formativo la cui durata e intensità sono proporzionate al  grado  di responsabilità e nei limiti delle risorse finanziarie disponibili  a legislazione  vigente,   sui   </a:t>
            </a:r>
            <a:r>
              <a:rPr lang="it-IT" altLang="it-IT" sz="2100" b="1" u="sng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temi   dell'etica   pubblica  e  sul comportamento etico</a:t>
            </a: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.». 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100" b="1" dirty="0">
                <a:solidFill>
                  <a:srgbClr val="FF0000"/>
                </a:solidFill>
                <a:latin typeface="Arial Unicode MS"/>
                <a:cs typeface="Courier New" panose="02070309020205020404" pitchFamily="49" charset="0"/>
              </a:rPr>
              <a:t>L’aggiornamento va fatto entro il 31 dicembre 2022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it-IT" altLang="it-IT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1F9F4A68-B33C-43F5-9F54-895A2234A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8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4A752655-C27C-56F4-E549-52D3B6F06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3194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779143-22CE-D8EE-AC30-FAEE4C7EA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F85FC15-6CBB-A296-DE58-2FC535680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A7AE17B-129D-B131-AD37-BDF9B5B82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BF37CE4-B6CD-F144-7A61-751F0ACFF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752F4FB-5B7E-BB80-B404-A88C75DD3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3121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/>
              <a:t>Proteo Fare Sapere</a:t>
            </a:r>
          </a:p>
        </p:txBody>
      </p:sp>
      <p:sp>
        <p:nvSpPr>
          <p:cNvPr id="2051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B4A108-E86B-4349-82D5-7F9A4F91A9EE}" type="slidenum">
              <a:rPr lang="it-IT" altLang="it-IT" smtClean="0">
                <a:cs typeface="Arial" charset="0"/>
              </a:rPr>
              <a:pPr/>
              <a:t>9</a:t>
            </a:fld>
            <a:endParaRPr lang="it-IT" altLang="it-IT">
              <a:cs typeface="Arial" charset="0"/>
            </a:endParaRPr>
          </a:p>
        </p:txBody>
      </p:sp>
      <p:sp>
        <p:nvSpPr>
          <p:cNvPr id="2052" name="Text Box 39"/>
          <p:cNvSpPr txBox="1">
            <a:spLocks noChangeArrowheads="1"/>
          </p:cNvSpPr>
          <p:nvPr/>
        </p:nvSpPr>
        <p:spPr bwMode="auto">
          <a:xfrm>
            <a:off x="736847" y="1779687"/>
            <a:ext cx="10440138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articolo 5, per il rafforzamento dell’impegno all’equilibrio di genere, introduce l’obbligo: </a:t>
            </a:r>
            <a:endParaRPr lang="it-IT" alt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di introdurre misure che attribuiscano vantaggi specifici ovvero evitino o compensino svantaggi nelle carriere al genere meno rappresentato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e inserendo un comma 7 che stabilisce:</a:t>
            </a:r>
            <a:r>
              <a:rPr lang="it-IT" altLang="it-IT" sz="24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it-IT" altLang="it-IT" sz="2100" b="1" dirty="0">
                <a:solidFill>
                  <a:schemeClr val="accent1"/>
                </a:solidFill>
                <a:latin typeface="Arial Unicode MS"/>
                <a:cs typeface="Courier New" panose="02070309020205020404" pitchFamily="49" charset="0"/>
              </a:rPr>
              <a:t>I  criteri  di  discriminazione  positiva devono essere proporzionati allo scopo da perseguire  ed  adottati  a parità di qualifica da ricoprire e  di  punteggio  conseguito  nelle prove concorsuali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sz="2100" b="1" dirty="0">
              <a:solidFill>
                <a:srgbClr val="FF0000"/>
              </a:solidFill>
              <a:latin typeface="Arial Unicode MS"/>
              <a:cs typeface="Courier New" panose="02070309020205020404" pitchFamily="49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100" b="1" dirty="0">
                <a:solidFill>
                  <a:srgbClr val="FF0000"/>
                </a:solidFill>
                <a:latin typeface="Arial Unicode MS"/>
                <a:cs typeface="Courier New" panose="02070309020205020404" pitchFamily="49" charset="0"/>
              </a:rPr>
              <a:t>Entro il 30 settembre 2022 devono essere adottate linee guida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it-IT" altLang="it-IT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1F9F4A68-B33C-43F5-9F54-895A2234A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8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4A752655-C27C-56F4-E549-52D3B6F06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3194" y="350641"/>
            <a:ext cx="1435100" cy="1365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779143-22CE-D8EE-AC30-FAEE4C7EA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F85FC15-6CBB-A296-DE58-2FC535680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A7AE17B-129D-B131-AD37-BDF9B5B82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BF37CE4-B6CD-F144-7A61-751F0ACFF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752F4FB-5B7E-BB80-B404-A88C75DD3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1D920C9-AAB3-20EA-DCFD-DA71739FA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10079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5767</TotalTime>
  <Words>1097</Words>
  <Application>Microsoft Office PowerPoint</Application>
  <PresentationFormat>Widescreen</PresentationFormat>
  <Paragraphs>80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Arial Unicode MS</vt:lpstr>
      <vt:lpstr>Calibri</vt:lpstr>
      <vt:lpstr>Calibri Light</vt:lpstr>
      <vt:lpstr>Courier New</vt:lpstr>
      <vt:lpstr>Roboto Mono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gianni</dc:creator>
  <cp:lastModifiedBy>gianni</cp:lastModifiedBy>
  <cp:revision>16</cp:revision>
  <dcterms:created xsi:type="dcterms:W3CDTF">2022-05-13T08:04:14Z</dcterms:created>
  <dcterms:modified xsi:type="dcterms:W3CDTF">2022-05-18T14:41:43Z</dcterms:modified>
</cp:coreProperties>
</file>